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31" r:id="rId2"/>
  </p:sldMasterIdLst>
  <p:notesMasterIdLst>
    <p:notesMasterId r:id="rId60"/>
  </p:notesMasterIdLst>
  <p:handoutMasterIdLst>
    <p:handoutMasterId r:id="rId61"/>
  </p:handoutMasterIdLst>
  <p:sldIdLst>
    <p:sldId id="321" r:id="rId3"/>
    <p:sldId id="929" r:id="rId4"/>
    <p:sldId id="887" r:id="rId5"/>
    <p:sldId id="642" r:id="rId6"/>
    <p:sldId id="664" r:id="rId7"/>
    <p:sldId id="665" r:id="rId8"/>
    <p:sldId id="881" r:id="rId9"/>
    <p:sldId id="926" r:id="rId10"/>
    <p:sldId id="882" r:id="rId11"/>
    <p:sldId id="705" r:id="rId12"/>
    <p:sldId id="706" r:id="rId13"/>
    <p:sldId id="707" r:id="rId14"/>
    <p:sldId id="927" r:id="rId15"/>
    <p:sldId id="709" r:id="rId16"/>
    <p:sldId id="710" r:id="rId17"/>
    <p:sldId id="711" r:id="rId18"/>
    <p:sldId id="712" r:id="rId19"/>
    <p:sldId id="713" r:id="rId20"/>
    <p:sldId id="928" r:id="rId21"/>
    <p:sldId id="884" r:id="rId22"/>
    <p:sldId id="883" r:id="rId23"/>
    <p:sldId id="930" r:id="rId24"/>
    <p:sldId id="715" r:id="rId25"/>
    <p:sldId id="922" r:id="rId26"/>
    <p:sldId id="716" r:id="rId27"/>
    <p:sldId id="717" r:id="rId28"/>
    <p:sldId id="718" r:id="rId29"/>
    <p:sldId id="719" r:id="rId30"/>
    <p:sldId id="720" r:id="rId31"/>
    <p:sldId id="721" r:id="rId32"/>
    <p:sldId id="725" r:id="rId33"/>
    <p:sldId id="726" r:id="rId34"/>
    <p:sldId id="722" r:id="rId35"/>
    <p:sldId id="723" r:id="rId36"/>
    <p:sldId id="724" r:id="rId37"/>
    <p:sldId id="923" r:id="rId38"/>
    <p:sldId id="886" r:id="rId39"/>
    <p:sldId id="728" r:id="rId40"/>
    <p:sldId id="729" r:id="rId41"/>
    <p:sldId id="912" r:id="rId42"/>
    <p:sldId id="888" r:id="rId43"/>
    <p:sldId id="889" r:id="rId44"/>
    <p:sldId id="913" r:id="rId45"/>
    <p:sldId id="890" r:id="rId46"/>
    <p:sldId id="891" r:id="rId47"/>
    <p:sldId id="892" r:id="rId48"/>
    <p:sldId id="893" r:id="rId49"/>
    <p:sldId id="894" r:id="rId50"/>
    <p:sldId id="895" r:id="rId51"/>
    <p:sldId id="896" r:id="rId52"/>
    <p:sldId id="897" r:id="rId53"/>
    <p:sldId id="898" r:id="rId54"/>
    <p:sldId id="900" r:id="rId55"/>
    <p:sldId id="901" r:id="rId56"/>
    <p:sldId id="914" r:id="rId57"/>
    <p:sldId id="902" r:id="rId58"/>
    <p:sldId id="925" r:id="rId59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0"/>
    <p:restoredTop sz="93649"/>
  </p:normalViewPr>
  <p:slideViewPr>
    <p:cSldViewPr snapToGrid="0">
      <p:cViewPr varScale="1">
        <p:scale>
          <a:sx n="131" d="100"/>
          <a:sy n="131" d="100"/>
        </p:scale>
        <p:origin x="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2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27E7A4C0-0DF0-0449-9D95-A00C3A000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7903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4510E3E8-69E0-ED41-B5B1-DFAAFC72025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1056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97F947-D63F-8B4D-8C11-557E21B29093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8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11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2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12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906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  <p:extLst>
      <p:ext uri="{BB962C8B-B14F-4D97-AF65-F5344CB8AC3E}">
        <p14:creationId xmlns:p14="http://schemas.microsoft.com/office/powerpoint/2010/main" val="120893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37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4184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16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28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17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197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18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133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11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20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43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03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21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30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89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46E7FE-6536-5A45-A596-A1C14D4EA916}" type="slidenum">
              <a:rPr lang="en-US" altLang="x-none" sz="1200">
                <a:solidFill>
                  <a:srgbClr val="000000"/>
                </a:solidFill>
              </a:rPr>
              <a:pPr/>
              <a:t>23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5CD690F-AC97-854A-BE3B-ED44186DA66D}" type="slidenum">
              <a:rPr lang="en-US" altLang="x-none" sz="1200">
                <a:solidFill>
                  <a:srgbClr val="000000"/>
                </a:solidFill>
              </a:rPr>
              <a:pPr/>
              <a:t>24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56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861E921-765A-EC47-A169-C5ACFBA0F6A1}" type="slidenum">
              <a:rPr lang="en-US" altLang="x-none" sz="1200">
                <a:solidFill>
                  <a:srgbClr val="000000"/>
                </a:solidFill>
              </a:rPr>
              <a:pPr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013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DC57F7-F4D5-A149-B61E-40302863D974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88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F782B7-6391-2E4E-80AF-DB71085C9B14}" type="slidenum">
              <a:rPr lang="en-US" altLang="x-none" sz="1200">
                <a:solidFill>
                  <a:srgbClr val="000000"/>
                </a:solidFill>
              </a:rPr>
              <a:pPr/>
              <a:t>27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580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556B339-B257-3A42-A3A4-9F3DAAAE41C6}" type="slidenum">
              <a:rPr lang="en-US" altLang="x-none" sz="1200">
                <a:solidFill>
                  <a:srgbClr val="000000"/>
                </a:solidFill>
              </a:rPr>
              <a:pPr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Content negotiation, content type indication</a:t>
            </a:r>
          </a:p>
        </p:txBody>
      </p:sp>
    </p:spTree>
    <p:extLst>
      <p:ext uri="{BB962C8B-B14F-4D97-AF65-F5344CB8AC3E}">
        <p14:creationId xmlns:p14="http://schemas.microsoft.com/office/powerpoint/2010/main" val="2123795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F9C7A0-0C33-9A44-ACA6-1683324C0BC6}" type="slidenum">
              <a:rPr lang="en-US" altLang="x-none" sz="1200">
                <a:solidFill>
                  <a:srgbClr val="000000"/>
                </a:solidFill>
              </a:rPr>
              <a:pPr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752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DA957B-BBA0-B24E-A7BC-10C8A23F8C1E}" type="slidenum">
              <a:rPr lang="en-US" altLang="x-none" sz="1200">
                <a:solidFill>
                  <a:srgbClr val="000000"/>
                </a:solidFill>
              </a:rPr>
              <a:pPr/>
              <a:t>30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67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28DD64-E92A-4A44-9C35-3DCF10ED5806}" type="slidenum">
              <a:rPr lang="en-US" altLang="x-none" sz="1200">
                <a:solidFill>
                  <a:srgbClr val="000000"/>
                </a:solidFill>
              </a:rPr>
              <a:pPr/>
              <a:t>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40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FEB50C-A68D-B440-B94A-6A49B14089D4}" type="slidenum">
              <a:rPr lang="en-US" altLang="x-none" sz="1200">
                <a:solidFill>
                  <a:srgbClr val="000000"/>
                </a:solidFill>
              </a:rPr>
              <a:pPr/>
              <a:t>31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811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C398594-8ADA-FE44-A177-8629F38367C5}" type="slidenum">
              <a:rPr lang="en-US" altLang="x-none" sz="1200">
                <a:solidFill>
                  <a:srgbClr val="000000"/>
                </a:solidFill>
              </a:rPr>
              <a:pPr/>
              <a:t>32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732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39E3AE-B9BF-5D45-AC39-6EC2CD209F60}" type="slidenum">
              <a:rPr lang="en-US" altLang="x-none" sz="1200">
                <a:solidFill>
                  <a:srgbClr val="000000"/>
                </a:solidFill>
              </a:rPr>
              <a:pPr/>
              <a:t>33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39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8A1AF3-4453-CA4E-921B-FC5E9B817DD1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263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EE01EBA-7FB9-4649-BFE1-0425CFD2943D}" type="slidenum">
              <a:rPr lang="en-US" altLang="x-none" sz="1200">
                <a:solidFill>
                  <a:srgbClr val="000000"/>
                </a:solidFill>
              </a:rPr>
              <a:pPr/>
              <a:t>35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885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36245E1-8F41-F94A-AE87-9C7D292B9DF3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241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A0359C0-3910-BF40-9A3F-0FA83AD05CB7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06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4EDCFA-D3BF-1E43-AD53-4464C56DA738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75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0C1C87-4515-904E-9F19-DCFC914085DD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686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9E3F08-1B0B-5C42-B9C3-822275412AEB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1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6BD32E-A870-D949-8614-32573CF6FCEC}" type="slidenum">
              <a:rPr lang="en-US" altLang="x-none" sz="1200">
                <a:solidFill>
                  <a:srgbClr val="000000"/>
                </a:solidFill>
              </a:rPr>
              <a:pPr/>
              <a:t>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9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A030A5C-3EDD-BA42-874F-6C0C1AB8CE3E}" type="slidenum">
              <a:rPr lang="en-US" altLang="x-none" sz="1200">
                <a:solidFill>
                  <a:srgbClr val="000000"/>
                </a:solidFill>
              </a:rPr>
              <a:pPr/>
              <a:t>41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2527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91C4763-92F7-9240-9D4D-C603E5936DE3}" type="slidenum">
              <a:rPr lang="en-US" altLang="x-none" sz="1200">
                <a:solidFill>
                  <a:srgbClr val="000000"/>
                </a:solidFill>
              </a:rPr>
              <a:pPr/>
              <a:t>42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https://httpd.apache.org/docs/2.2/howto/ssi.html</a:t>
            </a:r>
          </a:p>
        </p:txBody>
      </p:sp>
    </p:spTree>
    <p:extLst>
      <p:ext uri="{BB962C8B-B14F-4D97-AF65-F5344CB8AC3E}">
        <p14:creationId xmlns:p14="http://schemas.microsoft.com/office/powerpoint/2010/main" val="152448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58C87C4-74B1-D441-A06F-656F5AFA41AC}" type="slidenum">
              <a:rPr lang="en-US" altLang="x-none" sz="1200">
                <a:solidFill>
                  <a:srgbClr val="000000"/>
                </a:solidFill>
              </a:rPr>
              <a:pPr/>
              <a:t>43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https://httpd.apache.org/docs/2.2/howto/ssi.html</a:t>
            </a:r>
          </a:p>
        </p:txBody>
      </p:sp>
    </p:spTree>
    <p:extLst>
      <p:ext uri="{BB962C8B-B14F-4D97-AF65-F5344CB8AC3E}">
        <p14:creationId xmlns:p14="http://schemas.microsoft.com/office/powerpoint/2010/main" val="403593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8A28435-050A-BA4B-A1E1-1C51FAD555DC}" type="slidenum">
              <a:rPr lang="en-US" altLang="x-none" sz="1200">
                <a:solidFill>
                  <a:srgbClr val="000000"/>
                </a:solidFill>
              </a:rPr>
              <a:pPr/>
              <a:t>44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636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84F4B48-FA34-2B43-AD6C-CFB66698F632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7820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88B61C4-F7D8-CA4C-8A33-DDDD15CD7008}" type="slidenum">
              <a:rPr lang="en-US" altLang="x-none" sz="1200">
                <a:solidFill>
                  <a:srgbClr val="000000"/>
                </a:solidFill>
              </a:rPr>
              <a:pPr/>
              <a:t>46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19382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9B95C97-203B-7E45-AD57-DFA5F69DE0B9}" type="slidenum">
              <a:rPr lang="en-US" altLang="x-none" sz="1200">
                <a:solidFill>
                  <a:srgbClr val="000000"/>
                </a:solidFill>
              </a:rPr>
              <a:pPr/>
              <a:t>47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https://httpd.apache.org/docs/2.2/howto/htaccess.html</a:t>
            </a:r>
          </a:p>
        </p:txBody>
      </p:sp>
    </p:spTree>
    <p:extLst>
      <p:ext uri="{BB962C8B-B14F-4D97-AF65-F5344CB8AC3E}">
        <p14:creationId xmlns:p14="http://schemas.microsoft.com/office/powerpoint/2010/main" val="951312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79349D4-0637-0744-868C-013D89CA2202}" type="slidenum">
              <a:rPr lang="en-US" altLang="x-none" sz="1200">
                <a:solidFill>
                  <a:srgbClr val="000000"/>
                </a:solidFill>
              </a:rPr>
              <a:pPr/>
              <a:t>48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1"/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867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23D93DA-6F2E-024F-BD4C-772A1C5B9FD1}" type="slidenum">
              <a:rPr lang="en-US" altLang="x-none" sz="1200">
                <a:solidFill>
                  <a:srgbClr val="000000"/>
                </a:solidFill>
              </a:rPr>
              <a:pPr/>
              <a:t>49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3980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BE523B4-989C-6743-947C-31B4AFB6397B}" type="slidenum">
              <a:rPr lang="en-US" altLang="x-none" sz="1200">
                <a:solidFill>
                  <a:srgbClr val="000000"/>
                </a:solidFill>
              </a:rPr>
              <a:pPr/>
              <a:t>50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0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971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8830508-F43C-1547-B79E-BDBB0B542886}" type="slidenum">
              <a:rPr lang="en-US" altLang="x-none" sz="1200">
                <a:solidFill>
                  <a:srgbClr val="000000"/>
                </a:solidFill>
              </a:rPr>
              <a:pPr/>
              <a:t>51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292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7230364-3C76-1E4B-9C43-63CAAA28057B}" type="slidenum">
              <a:rPr lang="en-US" altLang="x-none" sz="1200">
                <a:solidFill>
                  <a:srgbClr val="000000"/>
                </a:solidFill>
              </a:rPr>
              <a:pPr/>
              <a:t>52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35462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DD5769-7015-FA4C-BDC9-A3EDD4671132}" type="slidenum">
              <a:rPr lang="en-US" altLang="x-none" sz="1200">
                <a:solidFill>
                  <a:srgbClr val="000000"/>
                </a:solidFill>
              </a:rPr>
              <a:pPr/>
              <a:t>53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5551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C0977A-C7DC-5745-B8C0-44B38F6D8F35}" type="slidenum">
              <a:rPr lang="en-US" altLang="x-none" sz="1200">
                <a:solidFill>
                  <a:srgbClr val="000000"/>
                </a:solidFill>
              </a:rPr>
              <a:pPr/>
              <a:t>54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en-US" altLang="x-none">
              <a:latin typeface="Times New Roman" charset="0"/>
              <a:ea typeface="ＭＳ Ｐゴシック" charset="-128"/>
            </a:endParaRP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36626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69ADB4C-6808-B74F-897E-805300782854}" type="slidenum">
              <a:rPr lang="en-US" altLang="x-none" sz="1200">
                <a:solidFill>
                  <a:srgbClr val="000000"/>
                </a:solidFill>
              </a:rPr>
              <a:pPr/>
              <a:t>55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9699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F8C2125-CF5B-9B46-A9E8-E026F7F06DDF}" type="slidenum">
              <a:rPr lang="en-US" altLang="x-none" sz="1200">
                <a:solidFill>
                  <a:srgbClr val="000000"/>
                </a:solidFill>
              </a:rPr>
              <a:pPr/>
              <a:t>56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en-US" altLang="x-none">
                <a:latin typeface="Times New Roman" charset="0"/>
                <a:ea typeface="ＭＳ Ｐゴシック" charset="-128"/>
              </a:rPr>
              <a:t>Typical approaches to reduce latency:</a:t>
            </a:r>
          </a:p>
          <a:p>
            <a:pPr lvl="1"/>
            <a:r>
              <a:rPr lang="en-US" altLang="x-none">
                <a:latin typeface="Times New Roman" charset="0"/>
                <a:ea typeface="ＭＳ Ｐゴシック" charset="-128"/>
              </a:rPr>
              <a:t>parallel TCP connections</a:t>
            </a:r>
          </a:p>
          <a:p>
            <a:pPr lvl="1"/>
            <a:r>
              <a:rPr lang="en-US" altLang="x-none">
                <a:latin typeface="Times New Roman" charset="0"/>
                <a:ea typeface="ＭＳ Ｐゴシック" charset="-128"/>
              </a:rPr>
              <a:t>persistent HTTP</a:t>
            </a:r>
          </a:p>
          <a:p>
            <a:pPr lvl="1"/>
            <a:r>
              <a:rPr lang="en-US" altLang="x-none">
                <a:latin typeface="Times New Roman" charset="0"/>
                <a:ea typeface="ＭＳ Ｐゴシック" charset="-128"/>
              </a:rPr>
              <a:t>cache and conditional GET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7764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4D4E787-EB80-7F4B-A242-C7B63A79F21F}" type="slidenum">
              <a:rPr lang="en-US" altLang="x-none" sz="1200">
                <a:solidFill>
                  <a:srgbClr val="000000"/>
                </a:solidFill>
              </a:rPr>
              <a:pPr/>
              <a:t>57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en-US" altLang="x-none">
              <a:latin typeface="Times New Roman" charset="0"/>
              <a:ea typeface="ＭＳ Ｐゴシック" charset="-128"/>
            </a:endParaRP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381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10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02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1FE8D8-425F-F648-A467-EB9C44A3570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62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28A825-85E7-A84B-B458-21AE7162F14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2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62A08-851A-9042-9EB2-DEA07868074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54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88728B-FD07-A14F-A15D-89A5C1F0BC5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791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D964F3-B62F-4F42-B997-9821C7BF6FC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82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FB336D-F02B-FC48-B6EB-9F868BB216D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73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39BE41-BA02-D44D-8422-15F664104B2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3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BED2A-7D3E-F94E-9AE4-DE0B899270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839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B48691-A69C-274B-95FB-46044CA0B5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987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BD61CF-E55B-CB47-A643-BBB4B1D882F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205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7B46C2-2399-9B4B-BEC4-FE665291AE2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3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7DCF1-1802-E74D-A33E-45E83C4548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274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E9DD22-BB8C-AF40-8681-3CA9A0F7E4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43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999E2-FA5A-CA40-8E9F-A8ED1591DE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3072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702D5E-FC0A-AD4D-96B2-6397DFDE15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85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4167D-54A4-F44F-BC01-BB4C530E321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263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DEAD5-6E9D-DE4E-B757-56CFEF5293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42E2C-7B3C-CD42-AA48-458C0B12CD5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1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8B300-BB38-F548-B269-114E3DB86F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6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648D4-6286-9148-8599-E181AA39576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13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23466-7E67-894C-87C6-58024C4F74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0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D58CA-2139-1D49-B1C1-1CB336537D2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912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3781713-498D-D142-86BE-A260813EE92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6" r:id="rId1"/>
    <p:sldLayoutId id="2147487407" r:id="rId2"/>
    <p:sldLayoutId id="2147487408" r:id="rId3"/>
    <p:sldLayoutId id="2147487409" r:id="rId4"/>
    <p:sldLayoutId id="2147487410" r:id="rId5"/>
    <p:sldLayoutId id="2147487411" r:id="rId6"/>
    <p:sldLayoutId id="2147487412" r:id="rId7"/>
    <p:sldLayoutId id="2147487413" r:id="rId8"/>
    <p:sldLayoutId id="2147487414" r:id="rId9"/>
    <p:sldLayoutId id="2147487415" r:id="rId10"/>
    <p:sldLayoutId id="214748741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7710E19-40DF-8840-A1ED-BB98D1B24519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9.wmf"/><Relationship Id="rId3" Type="http://schemas.openxmlformats.org/officeDocument/2006/relationships/notesSlide" Target="../notesSlides/notesSlide20.xml"/><Relationship Id="rId21" Type="http://schemas.openxmlformats.org/officeDocument/2006/relationships/oleObject" Target="../embeddings/oleObject20.bin"/><Relationship Id="rId7" Type="http://schemas.openxmlformats.org/officeDocument/2006/relationships/image" Target="../media/image7.wmf"/><Relationship Id="rId12" Type="http://schemas.openxmlformats.org/officeDocument/2006/relationships/oleObject" Target="../embeddings/oleObject14.bin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2.wmf"/><Relationship Id="rId15" Type="http://schemas.openxmlformats.org/officeDocument/2006/relationships/image" Target="../media/image8.wmf"/><Relationship Id="rId23" Type="http://schemas.openxmlformats.org/officeDocument/2006/relationships/oleObject" Target="../embeddings/oleObject22.bin"/><Relationship Id="rId10" Type="http://schemas.openxmlformats.org/officeDocument/2006/relationships/oleObject" Target="../embeddings/oleObject12.bin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mu.edu.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chool.edu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yale.edu/cgi-bin/ureserve.p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2/howto/htacces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787525"/>
            <a:ext cx="8178800" cy="1470025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File Transfer Protocol</a:t>
            </a:r>
            <a:r>
              <a:rPr lang="zh-CN" altLang="en-US" dirty="0">
                <a:ea typeface="ＭＳ Ｐゴシック" charset="-128"/>
              </a:rPr>
              <a:t>； </a:t>
            </a:r>
            <a:r>
              <a:rPr lang="en-US" altLang="x-none" dirty="0">
                <a:ea typeface="ＭＳ Ｐゴシック" charset="-128"/>
              </a:rPr>
              <a:t>HTTP/1.0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55636-A2A2-A942-B24E-82076898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10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14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2397A-A96D-5D43-BF05-F62EA116A4EA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10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T</a:t>
            </a:r>
            <a:r>
              <a:rPr lang="en-US" altLang="x-none" sz="2000" dirty="0">
                <a:ea typeface="ＭＳ Ｐゴシック" charset="-128"/>
              </a:rPr>
              <a:t>ransfer file</a:t>
            </a: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 to/from remote hos</a:t>
            </a:r>
            <a:r>
              <a:rPr lang="en-US" altLang="zh-CN" sz="2000" dirty="0">
                <a:ea typeface="宋体" charset="-122"/>
              </a:rPr>
              <a:t>t</a:t>
            </a:r>
            <a:endParaRPr lang="en-US" altLang="x-none" sz="20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lient/server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 dirty="0">
                <a:ea typeface="ＭＳ Ｐゴシック" charset="-128"/>
              </a:rPr>
              <a:t> side that initiates transfer (either to/from remote)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 dirty="0">
                <a:ea typeface="ＭＳ Ｐゴシック" charset="-128"/>
              </a:rPr>
              <a:t> remote host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ftp: RFC 959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 server: port 21/20</a:t>
            </a:r>
            <a:r>
              <a:rPr lang="en-US" altLang="zh-CN" sz="2000" dirty="0">
                <a:ea typeface="宋体" charset="-122"/>
              </a:rPr>
              <a:t> (smtp 25, http 80)</a:t>
            </a:r>
            <a:endParaRPr lang="en-US" altLang="x-none" sz="2000" dirty="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57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11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 dirty="0">
                <a:solidFill>
                  <a:srgbClr val="FF0000"/>
                </a:solidFill>
              </a:rPr>
              <a:t>Sample return codes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</a:rPr>
              <a:t>status code and phrase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 dirty="0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12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What is the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simplest design of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2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98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2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13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14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6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39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96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15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9" y="1582738"/>
            <a:ext cx="6871544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</a:t>
            </a:r>
            <a:r>
              <a:rPr lang="en-US" altLang="zh-CN" dirty="0" err="1">
                <a:ea typeface="ＭＳ Ｐゴシック" charset="-128"/>
              </a:rPr>
              <a:t>ietf</a:t>
            </a:r>
            <a:r>
              <a:rPr lang="en-US" altLang="x-none" dirty="0" err="1">
                <a:ea typeface="ＭＳ Ｐゴシック" charset="-128"/>
              </a:rPr>
              <a:t>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user </a:t>
            </a:r>
            <a:r>
              <a:rPr lang="en-US" altLang="zh-CN" dirty="0">
                <a:ea typeface="ＭＳ Ｐゴシック" charset="-128"/>
              </a:rPr>
              <a:t>anonymous</a:t>
            </a:r>
            <a:r>
              <a:rPr lang="zh-CN" altLang="en-US" dirty="0">
                <a:ea typeface="ＭＳ Ｐゴシック" charset="-128"/>
              </a:rPr>
              <a:t> </a:t>
            </a:r>
            <a:endParaRPr lang="en-US" altLang="zh-CN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your_email</a:t>
            </a:r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90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61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172,4,1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B3C223-4FD3-C349-980E-474198027174}"/>
              </a:ext>
            </a:extLst>
          </p:cNvPr>
          <p:cNvSpPr/>
          <p:nvPr/>
        </p:nvSpPr>
        <p:spPr bwMode="auto">
          <a:xfrm rot="5400000">
            <a:off x="2871330" y="3141338"/>
            <a:ext cx="295116" cy="173964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E487C-7CFE-BF4A-86F8-875535ABC491}"/>
              </a:ext>
            </a:extLst>
          </p:cNvPr>
          <p:cNvSpPr txBox="1"/>
          <p:nvPr/>
        </p:nvSpPr>
        <p:spPr>
          <a:xfrm>
            <a:off x="2342262" y="4137326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client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IP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address</a:t>
            </a:r>
            <a:endParaRPr lang="en-US" sz="1800" dirty="0">
              <a:latin typeface="+mn-l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E2F7F-0A44-294D-9CBB-5836EAD1227C}"/>
              </a:ext>
            </a:extLst>
          </p:cNvPr>
          <p:cNvSpPr/>
          <p:nvPr/>
        </p:nvSpPr>
        <p:spPr bwMode="auto">
          <a:xfrm rot="5400000">
            <a:off x="4061794" y="3821678"/>
            <a:ext cx="273723" cy="37627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9723F-9270-5748-8705-E63DB756DA80}"/>
              </a:ext>
            </a:extLst>
          </p:cNvPr>
          <p:cNvSpPr txBox="1"/>
          <p:nvPr/>
        </p:nvSpPr>
        <p:spPr>
          <a:xfrm>
            <a:off x="3709579" y="4169833"/>
            <a:ext cx="97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port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number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18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16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Many Internet hosts are behind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 dirty="0">
                <a:ea typeface="ＭＳ Ｐゴシック" charset="-128"/>
              </a:rPr>
              <a:t>that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80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17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1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13007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2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13005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3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18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01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19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HTTP/1.0</a:t>
            </a: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6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20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21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26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134394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27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13439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28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134391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29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13439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30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13436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31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134362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32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134193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33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134194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34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134204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35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134205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36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134358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37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134359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38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134356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39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134357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40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134354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  <p:extLst>
      <p:ext uri="{BB962C8B-B14F-4D97-AF65-F5344CB8AC3E}">
        <p14:creationId xmlns:p14="http://schemas.microsoft.com/office/powerpoint/2010/main" val="389390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HTTP</a:t>
            </a:r>
            <a:endParaRPr lang="en-US" altLang="x-none" i="1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6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7A06AE9-4F27-0B4C-B125-486C92D2C0B0}" type="slidenum">
              <a:rPr lang="en-US" altLang="x-none" sz="1400">
                <a:solidFill>
                  <a:srgbClr val="000000"/>
                </a:solidFill>
              </a:rPr>
              <a:pPr/>
              <a:t>23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From Opaque Files to Web Pages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264025" cy="48863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Web page: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authored in HTML</a:t>
            </a:r>
            <a:endParaRPr lang="en-US" altLang="ja-JP" dirty="0"/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addressed by a URL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URL has two components: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host name, port number and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path name</a:t>
            </a:r>
            <a:endParaRPr lang="en-US" sz="2800" dirty="0">
              <a:latin typeface="Comic Sans MS" charset="0"/>
            </a:endParaRPr>
          </a:p>
          <a:p>
            <a:pPr marL="0" indent="0">
              <a:lnSpc>
                <a:spcPct val="90000"/>
              </a:lnSpc>
              <a:buFont typeface="ZapfDingbats" charset="0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Most Web pages consist of: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base HTML page, and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several referenced objects</a:t>
            </a:r>
          </a:p>
          <a:p>
            <a:pPr lvl="2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90525" y="3908425"/>
            <a:ext cx="4381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 b="1" dirty="0">
                <a:solidFill>
                  <a:srgbClr val="33CCCC"/>
                </a:solidFill>
                <a:latin typeface="Courier New" charset="0"/>
              </a:rPr>
              <a:t>http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://qiaoxiang.me:</a:t>
            </a:r>
            <a:r>
              <a:rPr lang="en-US" altLang="x-none" sz="1600" b="1" dirty="0">
                <a:solidFill>
                  <a:srgbClr val="00CC99"/>
                </a:solidFill>
                <a:latin typeface="Courier New" charset="0"/>
              </a:rPr>
              <a:t>80</a:t>
            </a:r>
            <a:r>
              <a:rPr lang="en-US" altLang="x-none" sz="1600" b="1" dirty="0">
                <a:solidFill>
                  <a:srgbClr val="3333CC"/>
                </a:solidFill>
                <a:latin typeface="Courier New" charset="0"/>
              </a:rPr>
              <a:t>/</a:t>
            </a:r>
            <a:r>
              <a:rPr lang="en-US" altLang="x-none" sz="1600" b="1" dirty="0" err="1">
                <a:solidFill>
                  <a:srgbClr val="3333CC"/>
                </a:solidFill>
                <a:latin typeface="Courier New" charset="0"/>
              </a:rPr>
              <a:t>index.html</a:t>
            </a:r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3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4705350" y="2455863"/>
            <a:ext cx="1298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Explorer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5019675" y="4556125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9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556125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7491413" y="3836988"/>
            <a:ext cx="13827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running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Apache Web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37897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37908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09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0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1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2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5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37898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23"/>
          <p:cNvSpPr txBox="1">
            <a:spLocks noChangeArrowheads="1"/>
          </p:cNvSpPr>
          <p:nvPr/>
        </p:nvSpPr>
        <p:spPr bwMode="auto">
          <a:xfrm>
            <a:off x="4933950" y="5218113"/>
            <a:ext cx="1300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Firefox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3" name="Text Box 24"/>
          <p:cNvSpPr txBox="1">
            <a:spLocks noChangeArrowheads="1"/>
          </p:cNvSpPr>
          <p:nvPr/>
        </p:nvSpPr>
        <p:spPr bwMode="auto">
          <a:xfrm rot="1422049">
            <a:off x="6156325" y="2293938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4" name="Text Box 25"/>
          <p:cNvSpPr txBox="1">
            <a:spLocks noChangeArrowheads="1"/>
          </p:cNvSpPr>
          <p:nvPr/>
        </p:nvSpPr>
        <p:spPr bwMode="auto">
          <a:xfrm rot="-1692639">
            <a:off x="5946775" y="3789363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5" name="Text Box 26"/>
          <p:cNvSpPr txBox="1">
            <a:spLocks noChangeArrowheads="1"/>
          </p:cNvSpPr>
          <p:nvPr/>
        </p:nvSpPr>
        <p:spPr bwMode="auto">
          <a:xfrm rot="1411598">
            <a:off x="5969000" y="274161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6" name="Text Box 28"/>
          <p:cNvSpPr txBox="1">
            <a:spLocks noChangeArrowheads="1"/>
          </p:cNvSpPr>
          <p:nvPr/>
        </p:nvSpPr>
        <p:spPr bwMode="auto">
          <a:xfrm rot="-1737783">
            <a:off x="6149975" y="4122738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7" name="Rectangle 2"/>
          <p:cNvSpPr>
            <a:spLocks noChangeArrowheads="1"/>
          </p:cNvSpPr>
          <p:nvPr/>
        </p:nvSpPr>
        <p:spPr bwMode="auto">
          <a:xfrm>
            <a:off x="4406900" y="5826125"/>
            <a:ext cx="4572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The Web pages are requested through HTTP: hypertext transfer protocol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84CF6BC-D129-EF41-AB2D-3FF94D27A87D}" type="slidenum">
              <a:rPr lang="en-US" altLang="x-none" sz="1400">
                <a:solidFill>
                  <a:srgbClr val="000000"/>
                </a:solidFill>
              </a:rPr>
              <a:pPr/>
              <a:t>24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8259762" cy="8382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HTTP is Still Evolving</a:t>
            </a:r>
            <a:endParaRPr lang="en-US" altLang="x-none" sz="3600">
              <a:ea typeface="宋体" charset="-122"/>
            </a:endParaRP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3813175"/>
            <a:ext cx="8013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/>
          <p:cNvSpPr>
            <a:spLocks noChangeArrowheads="1"/>
          </p:cNvSpPr>
          <p:nvPr/>
        </p:nvSpPr>
        <p:spPr bwMode="auto">
          <a:xfrm rot="-2700000">
            <a:off x="3155950" y="3255963"/>
            <a:ext cx="1203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RFC 1945</a:t>
            </a:r>
          </a:p>
        </p:txBody>
      </p:sp>
      <p:sp>
        <p:nvSpPr>
          <p:cNvPr id="39941" name="Rectangle 3"/>
          <p:cNvSpPr>
            <a:spLocks noChangeArrowheads="1"/>
          </p:cNvSpPr>
          <p:nvPr/>
        </p:nvSpPr>
        <p:spPr bwMode="auto">
          <a:xfrm rot="-2700000">
            <a:off x="3978275" y="3230563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2068</a:t>
            </a:r>
            <a:endParaRPr lang="en-US" altLang="x-none" sz="1800"/>
          </a:p>
        </p:txBody>
      </p:sp>
      <p:sp>
        <p:nvSpPr>
          <p:cNvPr id="39942" name="Rectangle 4"/>
          <p:cNvSpPr>
            <a:spLocks noChangeArrowheads="1"/>
          </p:cNvSpPr>
          <p:nvPr/>
        </p:nvSpPr>
        <p:spPr bwMode="auto">
          <a:xfrm rot="-2700000">
            <a:off x="7567613" y="3322638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7540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EE66103-8595-B74E-BC0F-2985637BCD2C}" type="slidenum">
              <a:rPr lang="en-US" altLang="x-none" sz="1400">
                <a:solidFill>
                  <a:srgbClr val="000000"/>
                </a:solidFill>
              </a:rPr>
              <a:pPr/>
              <a:t>25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1986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1.0</a:t>
            </a:r>
            <a:r>
              <a:rPr lang="en-US" altLang="x-none" sz="3600">
                <a:ea typeface="ＭＳ Ｐゴシック" charset="-128"/>
              </a:rPr>
              <a:t> Message Flow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3988" cy="46482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S</a:t>
            </a: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erver waits for requests from clients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</a:t>
            </a:r>
            <a:r>
              <a:rPr lang="en-US" altLang="x-none" sz="2400" dirty="0">
                <a:ea typeface="ＭＳ Ｐゴシック" charset="-128"/>
              </a:rPr>
              <a:t>lient initiates TCP connection (creates socket) to server, port 80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Client sends request for a document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solidFill>
                  <a:schemeClr val="accent2"/>
                </a:solidFill>
                <a:ea typeface="ＭＳ Ｐゴシック" charset="-128"/>
              </a:rPr>
              <a:t>Web server 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sends back the document</a:t>
            </a:r>
            <a:endParaRPr lang="en-US" altLang="x-none" sz="2400" dirty="0">
              <a:solidFill>
                <a:schemeClr val="accent2"/>
              </a:solidFill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connection closed</a:t>
            </a: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Client parses the document to find embedded  objects (images)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repeat above for each image</a:t>
            </a:r>
            <a:endParaRPr lang="en-US" altLang="x-none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80B967-A274-E641-B0E8-FB771C5F3F6E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4034" name="Line 11"/>
          <p:cNvSpPr>
            <a:spLocks noChangeShapeType="1"/>
          </p:cNvSpPr>
          <p:nvPr/>
        </p:nvSpPr>
        <p:spPr bwMode="auto">
          <a:xfrm>
            <a:off x="476250" y="2338388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13"/>
          <p:cNvSpPr>
            <a:spLocks noChangeArrowheads="1"/>
          </p:cNvSpPr>
          <p:nvPr/>
        </p:nvSpPr>
        <p:spPr bwMode="auto">
          <a:xfrm>
            <a:off x="238125" y="626268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2000">
              <a:solidFill>
                <a:srgbClr val="000000"/>
              </a:solidFill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8148638" cy="866775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 (</a:t>
            </a:r>
            <a:r>
              <a:rPr lang="en-US" altLang="zh-CN" sz="2800">
                <a:ea typeface="宋体" charset="-122"/>
              </a:rPr>
              <a:t>more detail</a:t>
            </a:r>
            <a:r>
              <a:rPr lang="en-US" altLang="zh-CN" sz="3200">
                <a:ea typeface="宋体" charset="-122"/>
              </a:rPr>
              <a:t>)</a:t>
            </a:r>
            <a:endParaRPr lang="en-US" altLang="x-none" sz="3200">
              <a:ea typeface="ＭＳ Ｐゴシック" charset="-128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487488"/>
            <a:ext cx="834390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ea typeface="ＭＳ Ｐゴシック" charset="-128"/>
              </a:rPr>
              <a:t>Suppose user enters URL </a:t>
            </a:r>
            <a:br>
              <a:rPr lang="en-US" altLang="x-none" sz="2000" dirty="0">
                <a:ea typeface="ＭＳ Ｐゴシック" charset="-128"/>
              </a:rPr>
            </a:b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/</a:t>
            </a:r>
            <a:r>
              <a:rPr lang="en-US" altLang="x-none" sz="1800" dirty="0" err="1">
                <a:latin typeface="Arial" charset="0"/>
                <a:ea typeface="ＭＳ Ｐゴシック" charset="-128"/>
              </a:rPr>
              <a:t>index.html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185988"/>
            <a:ext cx="3810000" cy="19050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1a</a:t>
            </a:r>
            <a:r>
              <a:rPr lang="en-US" altLang="x-none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Port 80 is default for http server.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704850" y="3856038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2.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client sends http </a:t>
            </a:r>
            <a:r>
              <a:rPr lang="en-US" altLang="x-none" i="1" dirty="0">
                <a:solidFill>
                  <a:srgbClr val="3333CC"/>
                </a:solidFill>
              </a:rPr>
              <a:t>request message</a:t>
            </a:r>
            <a:r>
              <a:rPr lang="en-US" altLang="x-none" dirty="0">
                <a:solidFill>
                  <a:srgbClr val="000000"/>
                </a:solidFill>
              </a:rPr>
              <a:t> (containing URL) into TCP connection socket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4781550" y="3067050"/>
            <a:ext cx="3810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1b.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server</a:t>
            </a:r>
            <a:r>
              <a:rPr lang="en-US" altLang="x-none">
                <a:solidFill>
                  <a:srgbClr val="000000"/>
                </a:solidFill>
              </a:rPr>
              <a:t> 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accepts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connection,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ack.</a:t>
            </a:r>
            <a:r>
              <a:rPr lang="en-US" altLang="ja-JP">
                <a:solidFill>
                  <a:srgbClr val="000000"/>
                </a:solidFill>
              </a:rPr>
              <a:t> client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724400" y="4257675"/>
            <a:ext cx="441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3.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receives request message, forms </a:t>
            </a:r>
            <a:r>
              <a:rPr lang="en-US" altLang="x-none" i="1" dirty="0">
                <a:solidFill>
                  <a:srgbClr val="3333CC"/>
                </a:solidFill>
              </a:rPr>
              <a:t>response message</a:t>
            </a:r>
            <a:r>
              <a:rPr lang="en-US" altLang="x-none" dirty="0">
                <a:solidFill>
                  <a:srgbClr val="000000"/>
                </a:solidFill>
              </a:rPr>
              <a:t> containing requested object (</a:t>
            </a:r>
            <a:r>
              <a:rPr lang="en-US" altLang="x-none" dirty="0" err="1">
                <a:solidFill>
                  <a:srgbClr val="000000"/>
                </a:solidFill>
                <a:latin typeface="Arial" charset="0"/>
              </a:rPr>
              <a:t>index.html</a:t>
            </a:r>
            <a:r>
              <a:rPr lang="en-US" altLang="x-none" dirty="0">
                <a:solidFill>
                  <a:srgbClr val="000000"/>
                </a:solidFill>
              </a:rPr>
              <a:t>), sends message into socket (the sending speed increases slowly, which is called slow-start)</a:t>
            </a:r>
          </a:p>
        </p:txBody>
      </p:sp>
      <p:sp>
        <p:nvSpPr>
          <p:cNvPr id="44042" name="Line 8"/>
          <p:cNvSpPr>
            <a:spLocks noChangeShapeType="1"/>
          </p:cNvSpPr>
          <p:nvPr/>
        </p:nvSpPr>
        <p:spPr bwMode="auto">
          <a:xfrm>
            <a:off x="4048125" y="25987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3946525" y="45672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Line 10"/>
          <p:cNvSpPr>
            <a:spLocks noChangeShapeType="1"/>
          </p:cNvSpPr>
          <p:nvPr/>
        </p:nvSpPr>
        <p:spPr bwMode="auto">
          <a:xfrm flipH="1">
            <a:off x="3933825" y="53673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279400" y="6184900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6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4019550" y="340518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4833938" y="1295400"/>
            <a:ext cx="3810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0</a:t>
            </a:r>
            <a:r>
              <a:rPr lang="en-US" altLang="x-none" sz="2000" dirty="0">
                <a:solidFill>
                  <a:srgbClr val="FF0000"/>
                </a:solidFill>
              </a:rPr>
              <a:t>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at host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qiaoxiang.me</a:t>
            </a:r>
            <a:r>
              <a:rPr lang="zh-CN" alt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waiting for TCP connection at port 80. </a:t>
            </a:r>
            <a:endParaRPr lang="en-US" altLang="x-none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AABBDC-A4B2-1D42-9393-82B7E1394213}" type="slidenum">
              <a:rPr lang="en-US" altLang="x-none" sz="1400">
                <a:solidFill>
                  <a:srgbClr val="000000"/>
                </a:solidFill>
              </a:rPr>
              <a:pPr/>
              <a:t>27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</a:t>
            </a:r>
            <a:r>
              <a:rPr lang="en-US" altLang="x-none" sz="3600">
                <a:ea typeface="ＭＳ Ｐゴシック" charset="-128"/>
              </a:rPr>
              <a:t> (cont.)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4288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  <a:ea typeface="ＭＳ Ｐゴシック" charset="-128"/>
              </a:rPr>
              <a:t>5</a:t>
            </a:r>
            <a:r>
              <a:rPr lang="en-US" altLang="x-none" sz="180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>
                <a:ea typeface="ＭＳ Ｐゴシック" charset="-128"/>
              </a:rPr>
              <a:t> http client receives response message containing html file, parses html file, finds embedded image</a:t>
            </a:r>
            <a:endParaRPr lang="en-US" altLang="x-none" sz="2000">
              <a:ea typeface="ＭＳ Ｐゴシック" charset="-128"/>
            </a:endParaRPr>
          </a:p>
        </p:txBody>
      </p:sp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714375" y="39243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6.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Steps 1-5 repeated for each of the embedded images</a:t>
            </a:r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4724400" y="1401763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4.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http server closes TCP connection. 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6086" name="Line 2"/>
          <p:cNvSpPr>
            <a:spLocks noChangeShapeType="1"/>
          </p:cNvSpPr>
          <p:nvPr/>
        </p:nvSpPr>
        <p:spPr bwMode="auto">
          <a:xfrm>
            <a:off x="542925" y="1962150"/>
            <a:ext cx="0" cy="25717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3"/>
          <p:cNvSpPr>
            <a:spLocks noChangeArrowheads="1"/>
          </p:cNvSpPr>
          <p:nvPr/>
        </p:nvSpPr>
        <p:spPr bwMode="auto">
          <a:xfrm>
            <a:off x="304800" y="3962400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77788" y="3840163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6089" name="Text Box 17"/>
          <p:cNvSpPr txBox="1">
            <a:spLocks noChangeArrowheads="1"/>
          </p:cNvSpPr>
          <p:nvPr/>
        </p:nvSpPr>
        <p:spPr bwMode="auto">
          <a:xfrm>
            <a:off x="1009650" y="5907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34413" y="65278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6D55556-9E7E-3F4D-814A-3E8EAC6A221C}" type="slidenum">
              <a:rPr lang="en-US" altLang="x-none" sz="1400">
                <a:solidFill>
                  <a:srgbClr val="000000"/>
                </a:solidFill>
              </a:rPr>
              <a:pPr/>
              <a:t>28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Discussion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360488"/>
            <a:ext cx="7888287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How about we use FTP as HTTP?</a:t>
            </a:r>
          </a:p>
        </p:txBody>
      </p:sp>
      <p:grpSp>
        <p:nvGrpSpPr>
          <p:cNvPr id="48132" name="Group 2"/>
          <p:cNvGrpSpPr>
            <a:grpSpLocks/>
          </p:cNvGrpSpPr>
          <p:nvPr/>
        </p:nvGrpSpPr>
        <p:grpSpPr bwMode="auto">
          <a:xfrm>
            <a:off x="498475" y="2227263"/>
            <a:ext cx="4124325" cy="4440237"/>
            <a:chOff x="498454" y="2043160"/>
            <a:chExt cx="4123746" cy="4440873"/>
          </a:xfrm>
        </p:grpSpPr>
        <p:graphicFrame>
          <p:nvGraphicFramePr>
            <p:cNvPr id="4815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78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5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6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6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58" name="Text Box 15"/>
            <p:cNvSpPr txBox="1">
              <a:spLocks noChangeArrowheads="1"/>
            </p:cNvSpPr>
            <p:nvPr/>
          </p:nvSpPr>
          <p:spPr bwMode="auto">
            <a:xfrm>
              <a:off x="498454" y="2125683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59" name="Text Box 16"/>
            <p:cNvSpPr txBox="1">
              <a:spLocks noChangeArrowheads="1"/>
            </p:cNvSpPr>
            <p:nvPr/>
          </p:nvSpPr>
          <p:spPr bwMode="auto">
            <a:xfrm>
              <a:off x="3666525" y="2043160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6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4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3" name="Group 27"/>
          <p:cNvGrpSpPr>
            <a:grpSpLocks/>
          </p:cNvGrpSpPr>
          <p:nvPr/>
        </p:nvGrpSpPr>
        <p:grpSpPr bwMode="auto">
          <a:xfrm>
            <a:off x="4826000" y="2185988"/>
            <a:ext cx="4170363" cy="4487862"/>
            <a:chOff x="534401" y="1995965"/>
            <a:chExt cx="4170114" cy="4488068"/>
          </a:xfrm>
        </p:grpSpPr>
        <p:graphicFrame>
          <p:nvGraphicFramePr>
            <p:cNvPr id="4813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79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3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4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4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38" name="Text Box 15"/>
            <p:cNvSpPr txBox="1">
              <a:spLocks noChangeArrowheads="1"/>
            </p:cNvSpPr>
            <p:nvPr/>
          </p:nvSpPr>
          <p:spPr bwMode="auto">
            <a:xfrm>
              <a:off x="604290" y="210197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39" name="Text Box 16"/>
            <p:cNvSpPr txBox="1">
              <a:spLocks noChangeArrowheads="1"/>
            </p:cNvSpPr>
            <p:nvPr/>
          </p:nvSpPr>
          <p:spPr bwMode="auto">
            <a:xfrm>
              <a:off x="3748840" y="1995965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4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1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4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4" name="Line 18"/>
          <p:cNvSpPr>
            <a:spLocks noChangeShapeType="1"/>
          </p:cNvSpPr>
          <p:nvPr/>
        </p:nvSpPr>
        <p:spPr bwMode="auto">
          <a:xfrm flipV="1">
            <a:off x="5634038" y="434340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20"/>
          <p:cNvSpPr txBox="1">
            <a:spLocks noChangeArrowheads="1"/>
          </p:cNvSpPr>
          <p:nvPr/>
        </p:nvSpPr>
        <p:spPr bwMode="auto">
          <a:xfrm>
            <a:off x="5792788" y="401478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9026851-6A0C-374F-BD7E-F01A68872D10}" type="slidenum">
              <a:rPr lang="en-US" altLang="x-none" sz="1400">
                <a:solidFill>
                  <a:srgbClr val="000000"/>
                </a:solidFill>
              </a:rPr>
              <a:pPr/>
              <a:t>29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4150"/>
            <a:ext cx="8161338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HTTP1.0 Message Flow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85900"/>
            <a:ext cx="8107363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HTTP1.0 servers are stateless</a:t>
            </a:r>
            <a:r>
              <a:rPr lang="en-US" altLang="zh-CN" dirty="0">
                <a:ea typeface="宋体" charset="-122"/>
              </a:rPr>
              <a:t> servers: each request is self-contained</a:t>
            </a:r>
            <a:endParaRPr lang="en-US" altLang="x-none" dirty="0">
              <a:ea typeface="宋体" charset="-122"/>
            </a:endParaRPr>
          </a:p>
        </p:txBody>
      </p:sp>
      <p:graphicFrame>
        <p:nvGraphicFramePr>
          <p:cNvPr id="50180" name="Object 2"/>
          <p:cNvGraphicFramePr>
            <a:graphicFrameLocks noChangeAspect="1"/>
          </p:cNvGraphicFramePr>
          <p:nvPr/>
        </p:nvGraphicFramePr>
        <p:xfrm>
          <a:off x="4794250" y="3306763"/>
          <a:ext cx="7810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306763"/>
                        <a:ext cx="7810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1" name="Group 31"/>
          <p:cNvGrpSpPr>
            <a:grpSpLocks/>
          </p:cNvGrpSpPr>
          <p:nvPr/>
        </p:nvGrpSpPr>
        <p:grpSpPr bwMode="auto">
          <a:xfrm>
            <a:off x="8207375" y="2849563"/>
            <a:ext cx="387350" cy="1508125"/>
            <a:chOff x="4180" y="783"/>
            <a:chExt cx="150" cy="307"/>
          </a:xfrm>
        </p:grpSpPr>
        <p:sp>
          <p:nvSpPr>
            <p:cNvPr id="5021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2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50182" name="Text Box 15"/>
          <p:cNvSpPr txBox="1">
            <a:spLocks noChangeArrowheads="1"/>
          </p:cNvSpPr>
          <p:nvPr/>
        </p:nvSpPr>
        <p:spPr bwMode="auto">
          <a:xfrm>
            <a:off x="4751388" y="2244725"/>
            <a:ext cx="86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3" name="Text Box 16"/>
          <p:cNvSpPr txBox="1">
            <a:spLocks noChangeArrowheads="1"/>
          </p:cNvSpPr>
          <p:nvPr/>
        </p:nvSpPr>
        <p:spPr bwMode="auto">
          <a:xfrm>
            <a:off x="7923213" y="2162175"/>
            <a:ext cx="96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50184" name="Text Box 20"/>
          <p:cNvSpPr txBox="1">
            <a:spLocks noChangeArrowheads="1"/>
          </p:cNvSpPr>
          <p:nvPr/>
        </p:nvSpPr>
        <p:spPr bwMode="auto">
          <a:xfrm>
            <a:off x="5867400" y="5526088"/>
            <a:ext cx="2409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sends file on same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5" name="Line 18"/>
          <p:cNvSpPr>
            <a:spLocks noChangeShapeType="1"/>
          </p:cNvSpPr>
          <p:nvPr/>
        </p:nvSpPr>
        <p:spPr bwMode="auto">
          <a:xfrm flipV="1">
            <a:off x="5656263" y="5267325"/>
            <a:ext cx="2562225" cy="20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Text Box 20"/>
          <p:cNvSpPr txBox="1">
            <a:spLocks noChangeArrowheads="1"/>
          </p:cNvSpPr>
          <p:nvPr/>
        </p:nvSpPr>
        <p:spPr bwMode="auto">
          <a:xfrm>
            <a:off x="5730875" y="4445000"/>
            <a:ext cx="24098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GET /home/index.html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USER: xxx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PASS: xxx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7" name="Line 17"/>
          <p:cNvSpPr>
            <a:spLocks noChangeShapeType="1"/>
          </p:cNvSpPr>
          <p:nvPr/>
        </p:nvSpPr>
        <p:spPr bwMode="auto">
          <a:xfrm>
            <a:off x="5680075" y="5549900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8" name="Group 45"/>
          <p:cNvGrpSpPr>
            <a:grpSpLocks/>
          </p:cNvGrpSpPr>
          <p:nvPr/>
        </p:nvGrpSpPr>
        <p:grpSpPr bwMode="auto">
          <a:xfrm>
            <a:off x="528638" y="2185988"/>
            <a:ext cx="4124325" cy="4478337"/>
            <a:chOff x="485775" y="1747838"/>
            <a:chExt cx="4124325" cy="4478337"/>
          </a:xfrm>
        </p:grpSpPr>
        <p:graphicFrame>
          <p:nvGraphicFramePr>
            <p:cNvPr id="50189" name="Object 2"/>
            <p:cNvGraphicFramePr>
              <a:graphicFrameLocks noChangeAspect="1"/>
            </p:cNvGraphicFramePr>
            <p:nvPr/>
          </p:nvGraphicFramePr>
          <p:xfrm>
            <a:off x="522288" y="2892425"/>
            <a:ext cx="781050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25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88" y="2892425"/>
                          <a:ext cx="781050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190" name="Group 8"/>
            <p:cNvGrpSpPr>
              <a:grpSpLocks/>
            </p:cNvGrpSpPr>
            <p:nvPr/>
          </p:nvGrpSpPr>
          <p:grpSpPr bwMode="auto">
            <a:xfrm>
              <a:off x="3935413" y="2435225"/>
              <a:ext cx="387350" cy="1508125"/>
              <a:chOff x="4180" y="783"/>
              <a:chExt cx="150" cy="307"/>
            </a:xfrm>
          </p:grpSpPr>
          <p:sp>
            <p:nvSpPr>
              <p:cNvPr id="50206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7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8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9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0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1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3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485775" y="1830388"/>
              <a:ext cx="84772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3654425" y="1747838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50193" name="Line 17"/>
            <p:cNvSpPr>
              <a:spLocks noChangeShapeType="1"/>
            </p:cNvSpPr>
            <p:nvPr/>
          </p:nvSpPr>
          <p:spPr bwMode="auto">
            <a:xfrm>
              <a:off x="1333500" y="283051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Line 18"/>
            <p:cNvSpPr>
              <a:spLocks noChangeShapeType="1"/>
            </p:cNvSpPr>
            <p:nvPr/>
          </p:nvSpPr>
          <p:spPr bwMode="auto">
            <a:xfrm flipV="1">
              <a:off x="1358062" y="4299991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20"/>
            <p:cNvSpPr txBox="1">
              <a:spLocks noChangeArrowheads="1"/>
            </p:cNvSpPr>
            <p:nvPr/>
          </p:nvSpPr>
          <p:spPr bwMode="auto">
            <a:xfrm>
              <a:off x="1595438" y="5111750"/>
              <a:ext cx="24098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1458569" y="400515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PORT clientip:cport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197" name="Line 18"/>
            <p:cNvSpPr>
              <a:spLocks noChangeShapeType="1"/>
            </p:cNvSpPr>
            <p:nvPr/>
          </p:nvSpPr>
          <p:spPr bwMode="auto">
            <a:xfrm flipV="1">
              <a:off x="1384300" y="4852988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Text Box 20"/>
            <p:cNvSpPr txBox="1">
              <a:spLocks noChangeArrowheads="1"/>
            </p:cNvSpPr>
            <p:nvPr/>
          </p:nvSpPr>
          <p:spPr bwMode="auto">
            <a:xfrm>
              <a:off x="1485900" y="4502720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08113" y="513556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0"/>
            <p:cNvSpPr txBox="1">
              <a:spLocks noChangeArrowheads="1"/>
            </p:cNvSpPr>
            <p:nvPr/>
          </p:nvSpPr>
          <p:spPr bwMode="auto">
            <a:xfrm>
              <a:off x="1397000" y="245586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USER xxx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1" name="Line 17"/>
            <p:cNvSpPr>
              <a:spLocks noChangeShapeType="1"/>
            </p:cNvSpPr>
            <p:nvPr/>
          </p:nvSpPr>
          <p:spPr bwMode="auto">
            <a:xfrm>
              <a:off x="1360488" y="33940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Text Box 20"/>
            <p:cNvSpPr txBox="1">
              <a:spLocks noChangeArrowheads="1"/>
            </p:cNvSpPr>
            <p:nvPr/>
          </p:nvSpPr>
          <p:spPr bwMode="auto">
            <a:xfrm>
              <a:off x="1422400" y="302101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PASS xxx 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3" name="Line 17"/>
            <p:cNvSpPr>
              <a:spLocks noChangeShapeType="1"/>
            </p:cNvSpPr>
            <p:nvPr/>
          </p:nvSpPr>
          <p:spPr bwMode="auto">
            <a:xfrm>
              <a:off x="1422400" y="62261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Text Box 20"/>
            <p:cNvSpPr txBox="1">
              <a:spLocks noChangeArrowheads="1"/>
            </p:cNvSpPr>
            <p:nvPr/>
          </p:nvSpPr>
          <p:spPr bwMode="auto">
            <a:xfrm>
              <a:off x="1420956" y="351652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CWD home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5" name="Line 17"/>
            <p:cNvSpPr>
              <a:spLocks noChangeShapeType="1"/>
            </p:cNvSpPr>
            <p:nvPr/>
          </p:nvSpPr>
          <p:spPr bwMode="auto">
            <a:xfrm>
              <a:off x="1326862" y="3840372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	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Lab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</a:t>
            </a:r>
            <a:r>
              <a:rPr lang="en-US" altLang="x-none" dirty="0">
                <a:ea typeface="ＭＳ Ｐゴシック" charset="-128"/>
              </a:rPr>
              <a:t>ssignment </a:t>
            </a:r>
            <a:r>
              <a:rPr lang="en-US" altLang="zh-CN" dirty="0">
                <a:ea typeface="ＭＳ Ｐゴシック" charset="-128"/>
              </a:rPr>
              <a:t>1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due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today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255BEF-5F6F-AD49-A621-63E1477D2E54}" type="slidenum">
              <a:rPr lang="en-US" altLang="x-none" sz="1400">
                <a:solidFill>
                  <a:srgbClr val="000000"/>
                </a:solidFill>
              </a:rPr>
              <a:pPr/>
              <a:t>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EC00EF-D562-AF44-9084-E754DC4E09A7}" type="slidenum">
              <a:rPr lang="en-US" altLang="x-none" sz="1400">
                <a:solidFill>
                  <a:srgbClr val="000000"/>
                </a:solidFill>
              </a:rPr>
              <a:pPr/>
              <a:t>30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33400" y="228600"/>
            <a:ext cx="8045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HTTP Request Message: General Format</a:t>
            </a:r>
            <a:endParaRPr lang="en-US" sz="40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7" name="Picture 3" descr="HTTP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435225"/>
            <a:ext cx="751205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dirty="0">
                <a:solidFill>
                  <a:srgbClr val="000000"/>
                </a:solidFill>
              </a:rPr>
              <a:t>ASCII (human-readable format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)</a:t>
            </a:r>
            <a:endParaRPr lang="en-US" altLang="x-none" sz="2800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3EED96-DD07-9949-87CC-118138C20C73}" type="slidenum">
              <a:rPr lang="en-US" altLang="x-none" sz="1400">
                <a:solidFill>
                  <a:srgbClr val="000000"/>
                </a:solidFill>
              </a:rPr>
              <a:pPr/>
              <a:t>31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215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>
                <a:ea typeface="ＭＳ Ｐゴシック" charset="-128"/>
              </a:rPr>
              <a:t>1. Telnet to your favorite Web server:</a:t>
            </a:r>
          </a:p>
          <a:p>
            <a:pPr lvl="2">
              <a:buFontTx/>
              <a:buNone/>
            </a:pPr>
            <a:endParaRPr lang="en-US" altLang="x-none" sz="1800">
              <a:ea typeface="ＭＳ Ｐゴシック" charset="-128"/>
            </a:endParaRPr>
          </a:p>
        </p:txBody>
      </p:sp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4064000" y="2155825"/>
            <a:ext cx="47628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Opens TCP connection to port 80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(default http server port)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.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Anything typed in sent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to port 80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endParaRPr lang="en-US" altLang="x-none" sz="18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677230" y="2190750"/>
            <a:ext cx="32175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telnet </a:t>
            </a:r>
            <a:r>
              <a:rPr lang="en-US" altLang="x-none" sz="1800" b="1" dirty="0" err="1">
                <a:solidFill>
                  <a:srgbClr val="FF0000"/>
                </a:solidFill>
                <a:latin typeface="Courier New" charset="0"/>
              </a:rPr>
              <a:t>qi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</a:rPr>
              <a:t>aoxiang.me</a:t>
            </a:r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 80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361950" y="36004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2. Type in a GET http request:</a:t>
            </a:r>
          </a:p>
          <a:p>
            <a:pPr lvl="2" algn="l">
              <a:spcBef>
                <a:spcPct val="20000"/>
              </a:spcBef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4279" name="Text Box 8"/>
          <p:cNvSpPr txBox="1">
            <a:spLocks noChangeArrowheads="1"/>
          </p:cNvSpPr>
          <p:nvPr/>
        </p:nvSpPr>
        <p:spPr bwMode="auto">
          <a:xfrm>
            <a:off x="892175" y="4202113"/>
            <a:ext cx="311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GET /</a:t>
            </a:r>
            <a:r>
              <a:rPr lang="en-US" altLang="x-none" sz="1600" b="1" dirty="0" err="1">
                <a:solidFill>
                  <a:srgbClr val="FF0000"/>
                </a:solidFill>
                <a:latin typeface="Courier New" charset="0"/>
              </a:rPr>
              <a:t>index.html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 HTTP/1.0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4848225" y="4098925"/>
            <a:ext cx="33067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By typing this in (hit carriage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return </a:t>
            </a: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twice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), you send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this minimal (but complete)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GET request to http server</a:t>
            </a:r>
          </a:p>
        </p:txBody>
      </p:sp>
      <p:sp>
        <p:nvSpPr>
          <p:cNvPr id="54281" name="Freeform 12"/>
          <p:cNvSpPr>
            <a:spLocks/>
          </p:cNvSpPr>
          <p:nvPr/>
        </p:nvSpPr>
        <p:spPr bwMode="auto">
          <a:xfrm>
            <a:off x="4111625" y="2162175"/>
            <a:ext cx="247650" cy="11811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Freeform 13"/>
          <p:cNvSpPr>
            <a:spLocks/>
          </p:cNvSpPr>
          <p:nvPr/>
        </p:nvSpPr>
        <p:spPr bwMode="auto">
          <a:xfrm>
            <a:off x="4829175" y="4067175"/>
            <a:ext cx="257175" cy="1190625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361950" y="54292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dirty="0">
                <a:solidFill>
                  <a:srgbClr val="000000"/>
                </a:solidFill>
              </a:rPr>
              <a:t>3. Look at response message sent by 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x-none" dirty="0">
                <a:solidFill>
                  <a:srgbClr val="000000"/>
                </a:solidFill>
              </a:rPr>
              <a:t>http server.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791E68D-9130-434E-96C6-04D609E73ABC}" type="slidenum">
              <a:rPr lang="en-US" altLang="x-none" sz="1400">
                <a:solidFill>
                  <a:srgbClr val="000000"/>
                </a:solidFill>
              </a:rPr>
              <a:pPr/>
              <a:t>32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Try telnet GET on </a:t>
            </a:r>
            <a:r>
              <a:rPr lang="en-US" altLang="zh-CN" dirty="0">
                <a:ea typeface="宋体" charset="-122"/>
                <a:hlinkClick r:id="rId3"/>
              </a:rPr>
              <a:t>www.xmu.edu.cn</a:t>
            </a:r>
            <a:endParaRPr lang="en-US" altLang="x-none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23ED5F3-A7CE-2442-862A-613F799D46B6}" type="slidenum">
              <a:rPr lang="en-US" altLang="x-none" sz="1400">
                <a:solidFill>
                  <a:srgbClr val="000000"/>
                </a:solidFill>
              </a:rPr>
              <a:pPr/>
              <a:t>33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228600"/>
            <a:ext cx="837565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Request</a:t>
            </a:r>
            <a:r>
              <a:rPr lang="en-US" altLang="x-none" sz="3600">
                <a:ea typeface="ＭＳ Ｐゴシック" charset="-128"/>
              </a:rPr>
              <a:t> Message</a:t>
            </a:r>
            <a:r>
              <a:rPr lang="en-US" altLang="zh-CN" sz="3600">
                <a:ea typeface="宋体" charset="-122"/>
              </a:rPr>
              <a:t> Example: GET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2662238" y="2659063"/>
            <a:ext cx="6494462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GET /somedir/page.html HTTP/1.0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Host: 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  <a:hlinkClick r:id="rId3"/>
              </a:rPr>
              <a:t>www.somechool.edu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Connection: close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User-agent: Mozilla/4.0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Accept: text/html, image/gif, image/jpeg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Accept-language: en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  <a:p>
            <a:pPr algn="l"/>
            <a:r>
              <a:rPr lang="en-US" altLang="x-none" sz="2000">
                <a:solidFill>
                  <a:srgbClr val="000000"/>
                </a:solidFill>
                <a:latin typeface="Arial" charset="0"/>
              </a:rPr>
              <a:t>(extra carriage return, line feed)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 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-125413" y="1624013"/>
            <a:ext cx="26495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(GET, POST,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HEAD, PUT,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DELETE,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TRACE … commands)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809750" y="2528888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Freeform 6"/>
          <p:cNvSpPr>
            <a:spLocks/>
          </p:cNvSpPr>
          <p:nvPr/>
        </p:nvSpPr>
        <p:spPr bwMode="auto">
          <a:xfrm>
            <a:off x="2703513" y="3044825"/>
            <a:ext cx="249237" cy="1428750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709738" y="3470275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933575" y="4795838"/>
            <a:ext cx="793750" cy="279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20663" y="4422775"/>
            <a:ext cx="21780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Carriage return,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line feed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indicates end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of message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340100" y="1463675"/>
            <a:ext cx="5438775" cy="1636713"/>
            <a:chOff x="3340693" y="1463261"/>
            <a:chExt cx="5437940" cy="1637499"/>
          </a:xfrm>
        </p:grpSpPr>
        <p:sp>
          <p:nvSpPr>
            <p:cNvPr id="58385" name="Text Box 4"/>
            <p:cNvSpPr txBox="1">
              <a:spLocks noChangeArrowheads="1"/>
            </p:cNvSpPr>
            <p:nvPr/>
          </p:nvSpPr>
          <p:spPr bwMode="auto">
            <a:xfrm>
              <a:off x="5657216" y="1463261"/>
              <a:ext cx="31214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Virtual host multiplexing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6" name="Line 5"/>
            <p:cNvSpPr>
              <a:spLocks noChangeShapeType="1"/>
            </p:cNvSpPr>
            <p:nvPr/>
          </p:nvSpPr>
          <p:spPr bwMode="auto">
            <a:xfrm flipH="1">
              <a:off x="3340693" y="1811702"/>
              <a:ext cx="2534186" cy="12890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97538" y="4256088"/>
            <a:ext cx="2894012" cy="1558925"/>
            <a:chOff x="5590842" y="305276"/>
            <a:chExt cx="2893620" cy="1558095"/>
          </a:xfrm>
        </p:grpSpPr>
        <p:sp>
          <p:nvSpPr>
            <p:cNvPr id="58383" name="Text Box 4"/>
            <p:cNvSpPr txBox="1">
              <a:spLocks noChangeArrowheads="1"/>
            </p:cNvSpPr>
            <p:nvPr/>
          </p:nvSpPr>
          <p:spPr bwMode="auto">
            <a:xfrm>
              <a:off x="5951397" y="1463261"/>
              <a:ext cx="25330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Content negotiation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4" name="Line 5"/>
            <p:cNvSpPr>
              <a:spLocks noChangeShapeType="1"/>
            </p:cNvSpPr>
            <p:nvPr/>
          </p:nvSpPr>
          <p:spPr bwMode="auto">
            <a:xfrm flipH="1" flipV="1">
              <a:off x="5590842" y="305276"/>
              <a:ext cx="686445" cy="129293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434013" y="3255963"/>
            <a:ext cx="3819525" cy="400050"/>
            <a:chOff x="4603269" y="1463261"/>
            <a:chExt cx="3819359" cy="400110"/>
          </a:xfrm>
        </p:grpSpPr>
        <p:sp>
          <p:nvSpPr>
            <p:cNvPr id="58381" name="Text Box 4"/>
            <p:cNvSpPr txBox="1">
              <a:spLocks noChangeArrowheads="1"/>
            </p:cNvSpPr>
            <p:nvPr/>
          </p:nvSpPr>
          <p:spPr bwMode="auto">
            <a:xfrm>
              <a:off x="5401774" y="1463261"/>
              <a:ext cx="30208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Connection management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2" name="Line 5"/>
            <p:cNvSpPr>
              <a:spLocks noChangeShapeType="1"/>
            </p:cNvSpPr>
            <p:nvPr/>
          </p:nvSpPr>
          <p:spPr bwMode="auto">
            <a:xfrm flipH="1">
              <a:off x="4603269" y="1664677"/>
              <a:ext cx="809623" cy="7862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4AD2F02-236E-684A-AF8B-E4EEB25BF505}" type="slidenum">
              <a:rPr lang="en-US" altLang="x-none" sz="1400">
                <a:solidFill>
                  <a:srgbClr val="000000"/>
                </a:solidFill>
              </a:rPr>
              <a:pPr/>
              <a:t>34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HTTP Response</a:t>
            </a:r>
            <a:r>
              <a:rPr lang="en-US" altLang="zh-CN">
                <a:ea typeface="宋体" charset="-122"/>
              </a:rPr>
              <a:t> Message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3181350" y="1987550"/>
            <a:ext cx="58229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HTTP/1.0 200 OK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Date: Wed, 23 Jan 2008 12:00:15 GMT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Server: Apache/1.3.0 (Unix)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Last-Modified: Mon, 22 Jun 1998 …...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Content-Length: 6821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Content-Type: text/html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data data data data data ... 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754063" y="1408113"/>
            <a:ext cx="19002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(protocol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code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phrase)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2295525" y="191452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Freeform 6"/>
          <p:cNvSpPr>
            <a:spLocks/>
          </p:cNvSpPr>
          <p:nvPr/>
        </p:nvSpPr>
        <p:spPr bwMode="auto">
          <a:xfrm>
            <a:off x="3095625" y="2276475"/>
            <a:ext cx="257175" cy="16383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2005013" y="3017838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 flipV="1">
            <a:off x="2190750" y="4381500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838200" y="4360863"/>
            <a:ext cx="14065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data, e.g.,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requested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html file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4BA3D71-CFAC-A249-B83D-1027AE667CA2}" type="slidenum">
              <a:rPr lang="en-US" altLang="x-none" sz="1400">
                <a:solidFill>
                  <a:srgbClr val="000000"/>
                </a:solidFill>
              </a:rPr>
              <a:pPr/>
              <a:t>35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Response Status Codes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314575"/>
            <a:ext cx="7934325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200 OK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succeeded, requested object later in this message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301 Moved Permanently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object moved, new location specified later in this message (Location:)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400 Bad Request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message not understood by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404 Not Found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document not found on this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505 HTTP Version Not Supported</a:t>
            </a:r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23875" y="1368425"/>
            <a:ext cx="76866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In the first line of the server-&gt;client response message. A few sample codes: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8B2F8D-D616-0344-BCA7-B518C6522D8B}" type="slidenum">
              <a:rPr lang="en-US" altLang="x-none" sz="1400">
                <a:solidFill>
                  <a:srgbClr val="000000"/>
                </a:solidFill>
              </a:rPr>
              <a:pPr/>
              <a:t>36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Use Chrome to visit Course Page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x-none" altLang="x-none" sz="2000">
              <a:ea typeface="宋体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B159630-75D6-4545-B60C-6DD2144340D4}" type="slidenum">
              <a:rPr lang="en-US" altLang="x-none" sz="1400">
                <a:solidFill>
                  <a:srgbClr val="000000"/>
                </a:solidFill>
              </a:rPr>
              <a:pPr/>
              <a:t>37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Design Exercise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Workflow of an HTTP server processing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a GET request that maps to a file:</a:t>
            </a:r>
            <a:br>
              <a:rPr lang="en-US" altLang="zh-CN" dirty="0">
                <a:ea typeface="宋体" charset="-122"/>
              </a:rPr>
            </a:br>
            <a:br>
              <a:rPr lang="en-US" altLang="zh-CN" dirty="0">
                <a:ea typeface="宋体" charset="-122"/>
              </a:rPr>
            </a:br>
            <a:r>
              <a:rPr lang="en-US" altLang="zh-CN" sz="2400" dirty="0">
                <a:latin typeface="Courier New" charset="0"/>
                <a:ea typeface="ＭＳ Ｐゴシック" charset="-128"/>
              </a:rPr>
              <a:t>GET 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somedir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page.html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 HTTP/1.0</a:t>
            </a:r>
            <a:br>
              <a:rPr lang="en-US" altLang="x-none" sz="2400" dirty="0">
                <a:latin typeface="Courier New" charset="0"/>
                <a:ea typeface="ＭＳ Ｐゴシック" charset="-128"/>
              </a:rPr>
            </a:br>
            <a:r>
              <a:rPr lang="en-US" altLang="x-none" sz="2400" dirty="0">
                <a:latin typeface="Courier New" charset="0"/>
                <a:ea typeface="ＭＳ Ｐゴシック" charset="-128"/>
              </a:rPr>
              <a:t>Host: 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www.somechool.edu</a:t>
            </a:r>
            <a:endParaRPr lang="en-US" altLang="x-none" sz="2400" dirty="0">
              <a:latin typeface="Courier New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Basic HTTP Server Workflow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68610" name="Group 19"/>
          <p:cNvGrpSpPr>
            <a:grpSpLocks/>
          </p:cNvGrpSpPr>
          <p:nvPr/>
        </p:nvGrpSpPr>
        <p:grpSpPr bwMode="auto">
          <a:xfrm>
            <a:off x="4803775" y="1501775"/>
            <a:ext cx="3375025" cy="4386263"/>
            <a:chOff x="427" y="1018"/>
            <a:chExt cx="2126" cy="2763"/>
          </a:xfrm>
        </p:grpSpPr>
        <p:sp>
          <p:nvSpPr>
            <p:cNvPr id="68628" name="Rectangle 7"/>
            <p:cNvSpPr>
              <a:spLocks noChangeArrowheads="1"/>
            </p:cNvSpPr>
            <p:nvPr/>
          </p:nvSpPr>
          <p:spPr bwMode="auto">
            <a:xfrm>
              <a:off x="500" y="1334"/>
              <a:ext cx="2053" cy="24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68629" name="Text Box 8"/>
            <p:cNvSpPr txBox="1">
              <a:spLocks noChangeArrowheads="1"/>
            </p:cNvSpPr>
            <p:nvPr/>
          </p:nvSpPr>
          <p:spPr bwMode="auto">
            <a:xfrm>
              <a:off x="427" y="1215"/>
              <a:ext cx="7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TCP socket space</a:t>
              </a:r>
            </a:p>
          </p:txBody>
        </p:sp>
        <p:grpSp>
          <p:nvGrpSpPr>
            <p:cNvPr id="68630" name="Group 9"/>
            <p:cNvGrpSpPr>
              <a:grpSpLocks/>
            </p:cNvGrpSpPr>
            <p:nvPr/>
          </p:nvGrpSpPr>
          <p:grpSpPr bwMode="auto">
            <a:xfrm>
              <a:off x="558" y="1436"/>
              <a:ext cx="1928" cy="605"/>
              <a:chOff x="625" y="1436"/>
              <a:chExt cx="1786" cy="576"/>
            </a:xfrm>
          </p:grpSpPr>
          <p:sp>
            <p:nvSpPr>
              <p:cNvPr id="68638" name="Rectangle 10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9" name="Text Box 11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116" cy="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 </a:t>
                </a:r>
                <a:b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</a:b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sp>
          <p:nvSpPr>
            <p:cNvPr id="68631" name="Text Box 12"/>
            <p:cNvSpPr txBox="1">
              <a:spLocks noChangeArrowheads="1"/>
            </p:cNvSpPr>
            <p:nvPr/>
          </p:nvSpPr>
          <p:spPr bwMode="auto">
            <a:xfrm>
              <a:off x="1151" y="1018"/>
              <a:ext cx="7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b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30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.2</a:t>
              </a:r>
            </a:p>
          </p:txBody>
        </p:sp>
        <p:grpSp>
          <p:nvGrpSpPr>
            <p:cNvPr id="68632" name="Group 13"/>
            <p:cNvGrpSpPr>
              <a:grpSpLocks/>
            </p:cNvGrpSpPr>
            <p:nvPr/>
          </p:nvGrpSpPr>
          <p:grpSpPr bwMode="auto">
            <a:xfrm>
              <a:off x="568" y="3017"/>
              <a:ext cx="1926" cy="617"/>
              <a:chOff x="670" y="2989"/>
              <a:chExt cx="1783" cy="617"/>
            </a:xfrm>
          </p:grpSpPr>
          <p:sp>
            <p:nvSpPr>
              <p:cNvPr id="68636" name="Rectangle 14"/>
              <p:cNvSpPr>
                <a:spLocks noChangeArrowheads="1"/>
              </p:cNvSpPr>
              <p:nvPr/>
            </p:nvSpPr>
            <p:spPr bwMode="auto">
              <a:xfrm>
                <a:off x="670" y="2989"/>
                <a:ext cx="1783" cy="6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7" name="Text Box 15"/>
              <p:cNvSpPr txBox="1">
                <a:spLocks noChangeArrowheads="1"/>
              </p:cNvSpPr>
              <p:nvPr/>
            </p:nvSpPr>
            <p:spPr bwMode="auto">
              <a:xfrm>
                <a:off x="714" y="3032"/>
                <a:ext cx="1094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2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grpSp>
          <p:nvGrpSpPr>
            <p:cNvPr id="68633" name="Group 16"/>
            <p:cNvGrpSpPr>
              <a:grpSpLocks/>
            </p:cNvGrpSpPr>
            <p:nvPr/>
          </p:nvGrpSpPr>
          <p:grpSpPr bwMode="auto">
            <a:xfrm>
              <a:off x="570" y="2134"/>
              <a:ext cx="1972" cy="605"/>
              <a:chOff x="625" y="1436"/>
              <a:chExt cx="1827" cy="576"/>
            </a:xfrm>
          </p:grpSpPr>
          <p:sp>
            <p:nvSpPr>
              <p:cNvPr id="68634" name="Rectangle 17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5" name="Text Box 18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827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established</a:t>
                </a:r>
                <a:endParaRPr lang="en-US" altLang="x-none" sz="1000">
                  <a:solidFill>
                    <a:srgbClr val="000000"/>
                  </a:solidFill>
                  <a:latin typeface="Comic Sans MS" charset="0"/>
                </a:endParaRP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{128.36.2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3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2.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5: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, 198.69.10.10.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1500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68626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7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68624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5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68622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2286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5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68620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621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68618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19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404B0A-7CA0-1741-B0C7-A95D42F7AA8E}" type="slidenum">
              <a:rPr lang="en-US" altLang="x-none" sz="1400">
                <a:solidFill>
                  <a:srgbClr val="000000"/>
                </a:solidFill>
              </a:rPr>
              <a:pPr/>
              <a:t>39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宋体" charset="-122"/>
              </a:rPr>
              <a:t>Example Code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See </a:t>
            </a:r>
            <a:r>
              <a:rPr lang="en-US" altLang="zh-CN" dirty="0" err="1">
                <a:ea typeface="宋体" charset="0"/>
                <a:cs typeface="宋体" charset="0"/>
              </a:rPr>
              <a:t>BasicWebServer.java</a:t>
            </a:r>
            <a:endParaRPr lang="en-US" altLang="zh-CN" dirty="0">
              <a:ea typeface="宋体" charset="0"/>
              <a:cs typeface="宋体" charset="0"/>
            </a:endParaRPr>
          </a:p>
          <a:p>
            <a:pPr>
              <a:defRPr/>
            </a:pPr>
            <a:endParaRPr lang="en-US" altLang="zh-CN" dirty="0">
              <a:ea typeface="宋体" charset="0"/>
              <a:cs typeface="宋体" charset="0"/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Try using telnet and real browser, and fetch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file1.html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 err="1">
                <a:ea typeface="宋体" charset="0"/>
                <a:cs typeface="宋体" charset="0"/>
              </a:rPr>
              <a:t>index.html</a:t>
            </a:r>
            <a:endParaRPr lang="en-US" altLang="zh-CN" dirty="0">
              <a:ea typeface="宋体" charset="0"/>
              <a:cs typeface="宋体" charset="0"/>
            </a:endParaRPr>
          </a:p>
          <a:p>
            <a:pPr marL="457200" lvl="1" indent="0">
              <a:buFont typeface="ZapfDingbats" charset="0"/>
              <a:buNone/>
              <a:defRPr/>
            </a:pPr>
            <a:r>
              <a:rPr lang="en-US" altLang="zh-CN" dirty="0">
                <a:ea typeface="宋体" charset="0"/>
                <a:cs typeface="宋体" charset="0"/>
              </a:rPr>
              <a:t>what difference in behavior?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88313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Recap: TCP Sockets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TCP server socket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demux</a:t>
            </a:r>
            <a:r>
              <a:rPr lang="en-US" altLang="x-none" dirty="0">
                <a:ea typeface="ＭＳ Ｐゴシック" charset="-128"/>
              </a:rPr>
              <a:t>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4357688" y="1547813"/>
          <a:ext cx="4249737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547813"/>
                        <a:ext cx="4249737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Static -&gt; Dynamic Content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72706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72722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3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7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72720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1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8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72718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9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2709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0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72711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72716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717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72712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72714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5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Rectangular Callout 6"/>
          <p:cNvSpPr>
            <a:spLocks noChangeArrowheads="1"/>
          </p:cNvSpPr>
          <p:nvPr/>
        </p:nvSpPr>
        <p:spPr bwMode="auto">
          <a:xfrm>
            <a:off x="5559425" y="2449513"/>
            <a:ext cx="2511425" cy="1385887"/>
          </a:xfrm>
          <a:prstGeom prst="wedgeRectCallout">
            <a:avLst>
              <a:gd name="adj1" fmla="val -135708"/>
              <a:gd name="adj2" fmla="val 951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latin typeface="Comic Sans MS" charset="0"/>
              </a:rPr>
              <a:t>It does not have to be a static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6A0BA4-5A87-2949-97A4-46E80F7A7FCE}" type="slidenum">
              <a:rPr lang="en-US" altLang="x-none" sz="1400">
                <a:solidFill>
                  <a:srgbClr val="000000"/>
                </a:solidFill>
              </a:rPr>
              <a:pPr/>
              <a:t>41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Dynamic Content Pages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There are multiple approaches to make dynamic web pages: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sz="2800" dirty="0">
                <a:ea typeface="宋体" charset="0"/>
                <a:cs typeface="宋体" charset="0"/>
              </a:rPr>
              <a:t>Embed code into pages (</a:t>
            </a:r>
            <a:r>
              <a:rPr lang="en-US" altLang="zh-CN" sz="2800" dirty="0">
                <a:solidFill>
                  <a:srgbClr val="FF0000"/>
                </a:solidFill>
                <a:ea typeface="宋体" charset="0"/>
                <a:cs typeface="宋体" charset="0"/>
              </a:rPr>
              <a:t>server side include</a:t>
            </a:r>
            <a:r>
              <a:rPr lang="en-US" altLang="zh-CN" sz="2800" dirty="0">
                <a:ea typeface="宋体" charset="0"/>
                <a:cs typeface="宋体" charset="0"/>
              </a:rPr>
              <a:t>)</a:t>
            </a:r>
          </a:p>
          <a:p>
            <a:pPr lvl="2">
              <a:defRPr/>
            </a:pPr>
            <a:r>
              <a:rPr lang="en-US" altLang="zh-CN" dirty="0">
                <a:ea typeface="宋体" charset="0"/>
                <a:cs typeface="宋体" charset="0"/>
              </a:rPr>
              <a:t>http server includes an interpreter for the type of pages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ea typeface="宋体" charset="0"/>
                <a:cs typeface="宋体" charset="0"/>
              </a:rPr>
              <a:t>Invoke external programs (http server is agnostic to the external program execution)</a:t>
            </a: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FF0000"/>
                </a:solidFill>
                <a:ea typeface="宋体" charset="0"/>
                <a:cs typeface="宋体" charset="0"/>
              </a:rPr>
              <a:t>E.g.,</a:t>
            </a:r>
            <a:r>
              <a:rPr lang="zh-CN" altLang="en-US" sz="1600" dirty="0">
                <a:solidFill>
                  <a:srgbClr val="FF0000"/>
                </a:solidFill>
                <a:ea typeface="宋体" charset="0"/>
                <a:cs typeface="宋体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宋体" charset="0"/>
                <a:cs typeface="宋体" charset="0"/>
              </a:rPr>
              <a:t>Common</a:t>
            </a:r>
            <a:r>
              <a:rPr lang="zh-CN" altLang="en-US" sz="1600" dirty="0">
                <a:solidFill>
                  <a:srgbClr val="FF0000"/>
                </a:solidFill>
                <a:ea typeface="宋体" charset="0"/>
                <a:cs typeface="宋体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宋体" charset="0"/>
                <a:cs typeface="宋体" charset="0"/>
              </a:rPr>
              <a:t>Gateway</a:t>
            </a:r>
            <a:r>
              <a:rPr lang="zh-CN" altLang="en-US" sz="1600" dirty="0">
                <a:solidFill>
                  <a:srgbClr val="FF0000"/>
                </a:solidFill>
                <a:ea typeface="宋体" charset="0"/>
                <a:cs typeface="宋体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宋体" charset="0"/>
                <a:cs typeface="宋体" charset="0"/>
              </a:rPr>
              <a:t>Interface</a:t>
            </a:r>
            <a:r>
              <a:rPr lang="zh-CN" altLang="en-US" sz="1600" dirty="0">
                <a:solidFill>
                  <a:srgbClr val="FF0000"/>
                </a:solidFill>
                <a:ea typeface="宋体" charset="0"/>
                <a:cs typeface="宋体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宋体" charset="0"/>
                <a:cs typeface="宋体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ea typeface="宋体" charset="0"/>
                <a:cs typeface="宋体" charset="0"/>
              </a:rPr>
              <a:t>CGI</a:t>
            </a:r>
            <a:r>
              <a:rPr lang="en-US" altLang="zh-CN" sz="1600" dirty="0">
                <a:solidFill>
                  <a:srgbClr val="FF0000"/>
                </a:solidFill>
                <a:ea typeface="宋体" charset="0"/>
                <a:cs typeface="宋体" charset="0"/>
              </a:rPr>
              <a:t>)</a:t>
            </a:r>
            <a:endParaRPr lang="en-US" sz="1600" dirty="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marL="457200" lvl="1" indent="0">
              <a:buFont typeface="ZapfDingbats" charset="0"/>
              <a:buNone/>
              <a:defRPr/>
            </a:pPr>
            <a:r>
              <a:rPr lang="en-US" sz="2000" dirty="0">
                <a:latin typeface="Courier New" charset="0"/>
                <a:cs typeface="Courier New" charset="0"/>
              </a:rPr>
              <a:t>	</a:t>
            </a:r>
          </a:p>
          <a:p>
            <a:pPr marL="0" indent="0">
              <a:buFont typeface="ZapfDingbats" charset="0"/>
              <a:buNone/>
              <a:defRPr/>
            </a:pPr>
            <a:r>
              <a:rPr lang="en-US" sz="2000" dirty="0">
                <a:latin typeface="Courier New" charset="0"/>
                <a:cs typeface="Courier New" charset="0"/>
              </a:rPr>
              <a:t>http://www.cs.yale.edu/index.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s</a:t>
            </a:r>
            <a:r>
              <a:rPr lang="en-US" sz="2000" dirty="0">
                <a:latin typeface="Courier New" charset="0"/>
                <a:cs typeface="Courier New" charset="0"/>
              </a:rPr>
              <a:t>html</a:t>
            </a:r>
          </a:p>
          <a:p>
            <a:pPr marL="0" indent="0">
              <a:buFont typeface="ZapfDingbats" charset="0"/>
              <a:buNone/>
              <a:defRPr/>
            </a:pPr>
            <a:r>
              <a:rPr lang="en-US" sz="2000" dirty="0">
                <a:latin typeface="Courier New" charset="0"/>
                <a:cs typeface="Courier New" charset="0"/>
              </a:rPr>
              <a:t>http://www.cs.yale.edu/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cgi-bin/ureserve.pl</a:t>
            </a:r>
          </a:p>
          <a:p>
            <a:pPr marL="0" indent="0">
              <a:buFont typeface="ZapfDingbats" charset="0"/>
              <a:buNone/>
              <a:defRPr/>
            </a:pPr>
            <a:r>
              <a:rPr lang="en-US" sz="2000" dirty="0">
                <a:latin typeface="Courier New" charset="0"/>
                <a:cs typeface="Courier New" charset="0"/>
              </a:rPr>
              <a:t>http://www.google.com/search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?q=Yale&amp;sourceid=chrome</a:t>
            </a:r>
          </a:p>
          <a:p>
            <a:pPr marL="0" indent="0">
              <a:buFont typeface="ZapfDingbats" charset="0"/>
              <a:buNone/>
              <a:defRPr/>
            </a:pPr>
            <a:endParaRPr lang="en-US" sz="2400" dirty="0">
              <a:latin typeface="Courier New" charset="0"/>
              <a:cs typeface="Courier New" charset="0"/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582C54-FE19-4645-BB5A-FB268E1EC292}" type="slidenum">
              <a:rPr lang="en-US" altLang="x-none" sz="1400">
                <a:solidFill>
                  <a:srgbClr val="000000"/>
                </a:solidFill>
              </a:rPr>
              <a:pPr/>
              <a:t>42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宋体" charset="-122"/>
              </a:rPr>
              <a:t>Example SSI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See </a:t>
            </a:r>
            <a:r>
              <a:rPr lang="en-US" altLang="x-none" dirty="0">
                <a:ea typeface="ＭＳ Ｐゴシック" charset="-128"/>
              </a:rPr>
              <a:t>programming/examples-java-socket/</a:t>
            </a:r>
            <a:r>
              <a:rPr lang="en-US" altLang="x-none" dirty="0" err="1">
                <a:ea typeface="ＭＳ Ｐゴシック" charset="-128"/>
              </a:rPr>
              <a:t>BasicWebServer</a:t>
            </a:r>
            <a:r>
              <a:rPr lang="en-US" altLang="x-none" dirty="0">
                <a:ea typeface="ＭＳ Ｐゴシック" charset="-128"/>
              </a:rPr>
              <a:t>/</a:t>
            </a:r>
            <a:r>
              <a:rPr lang="en-US" altLang="x-none" dirty="0" err="1">
                <a:ea typeface="ＭＳ Ｐゴシック" charset="-128"/>
              </a:rPr>
              <a:t>ssi</a:t>
            </a:r>
            <a:r>
              <a:rPr lang="en-US" altLang="x-none" dirty="0">
                <a:ea typeface="ＭＳ Ｐゴシック" charset="-128"/>
              </a:rPr>
              <a:t>/</a:t>
            </a:r>
            <a:r>
              <a:rPr lang="en-US" altLang="zh-CN" dirty="0" err="1">
                <a:ea typeface="宋体" charset="-122"/>
              </a:rPr>
              <a:t>index.shtml</a:t>
            </a:r>
            <a:r>
              <a:rPr lang="en-US" altLang="zh-CN" dirty="0">
                <a:ea typeface="宋体" charset="-122"/>
              </a:rPr>
              <a:t>, </a:t>
            </a:r>
            <a:r>
              <a:rPr lang="en-US" altLang="zh-CN" dirty="0" err="1">
                <a:ea typeface="宋体" charset="-122"/>
              </a:rPr>
              <a:t>header.shtml</a:t>
            </a:r>
            <a:r>
              <a:rPr lang="en-US" altLang="zh-CN" dirty="0">
                <a:ea typeface="宋体" charset="-122"/>
              </a:rPr>
              <a:t>, …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80C082F-B7C6-3B4E-BF8F-88E3053389D0}" type="slidenum">
              <a:rPr lang="en-US" altLang="x-none" sz="1400">
                <a:solidFill>
                  <a:srgbClr val="000000"/>
                </a:solidFill>
              </a:rPr>
              <a:pPr/>
              <a:t>43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宋体" charset="-122"/>
              </a:rPr>
              <a:t>Example SSI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See </a:t>
            </a:r>
            <a:r>
              <a:rPr lang="en-US" altLang="x-none" dirty="0">
                <a:ea typeface="ＭＳ Ｐゴシック" charset="-128"/>
              </a:rPr>
              <a:t>programming/examples-java-socket/</a:t>
            </a:r>
            <a:r>
              <a:rPr lang="en-US" altLang="x-none" dirty="0" err="1">
                <a:ea typeface="ＭＳ Ｐゴシック" charset="-128"/>
              </a:rPr>
              <a:t>BasicWebServer</a:t>
            </a:r>
            <a:r>
              <a:rPr lang="en-US" altLang="x-none" dirty="0">
                <a:ea typeface="ＭＳ Ｐゴシック" charset="-128"/>
              </a:rPr>
              <a:t>/</a:t>
            </a:r>
            <a:r>
              <a:rPr lang="en-US" altLang="x-none" dirty="0" err="1">
                <a:ea typeface="ＭＳ Ｐゴシック" charset="-128"/>
              </a:rPr>
              <a:t>ssi</a:t>
            </a:r>
            <a:r>
              <a:rPr lang="en-US" altLang="x-none" dirty="0">
                <a:ea typeface="ＭＳ Ｐゴシック" charset="-128"/>
              </a:rPr>
              <a:t>/</a:t>
            </a:r>
            <a:r>
              <a:rPr lang="en-US" altLang="zh-CN" dirty="0" err="1">
                <a:ea typeface="宋体" charset="-122"/>
              </a:rPr>
              <a:t>index.shtml</a:t>
            </a:r>
            <a:r>
              <a:rPr lang="en-US" altLang="zh-CN" dirty="0">
                <a:ea typeface="宋体" charset="-122"/>
              </a:rPr>
              <a:t>, </a:t>
            </a:r>
            <a:r>
              <a:rPr lang="en-US" altLang="zh-CN" dirty="0" err="1">
                <a:ea typeface="宋体" charset="-122"/>
              </a:rPr>
              <a:t>header.shtml</a:t>
            </a:r>
            <a:r>
              <a:rPr lang="en-US" altLang="zh-CN" dirty="0">
                <a:ea typeface="宋体" charset="-122"/>
              </a:rPr>
              <a:t>, …</a:t>
            </a:r>
          </a:p>
          <a:p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To enable </a:t>
            </a:r>
            <a:r>
              <a:rPr lang="en-US" altLang="zh-CN" dirty="0" err="1">
                <a:ea typeface="宋体" charset="-122"/>
              </a:rPr>
              <a:t>ssi</a:t>
            </a:r>
            <a:r>
              <a:rPr lang="en-US" altLang="zh-CN" dirty="0">
                <a:ea typeface="宋体" charset="-122"/>
              </a:rPr>
              <a:t>, need configuration to tell the web server (see </a:t>
            </a:r>
            <a:r>
              <a:rPr lang="en-US" altLang="zh-CN" dirty="0" err="1">
                <a:ea typeface="宋体" charset="-122"/>
              </a:rPr>
              <a:t>conf</a:t>
            </a:r>
            <a:r>
              <a:rPr lang="en-US" altLang="zh-CN" dirty="0">
                <a:ea typeface="宋体" charset="-122"/>
              </a:rPr>
              <a:t>/apache-</a:t>
            </a:r>
            <a:r>
              <a:rPr lang="en-US" altLang="zh-CN" dirty="0" err="1">
                <a:ea typeface="宋体" charset="-122"/>
              </a:rPr>
              <a:t>htaccess</a:t>
            </a:r>
            <a:r>
              <a:rPr lang="en-US" altLang="zh-CN" dirty="0">
                <a:ea typeface="宋体" charset="-122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  <a:hlinkClick r:id="rId3"/>
              </a:rPr>
              <a:t>https://httpd.apache.org/docs/2.2/howto/htaccess.html</a:t>
            </a:r>
            <a:r>
              <a:rPr lang="en-US" altLang="zh-CN" dirty="0">
                <a:ea typeface="宋体" charset="-122"/>
              </a:rPr>
              <a:t> (Server Side Includes example)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F0034F0-68AB-FC46-80F5-4CCD92852673}" type="slidenum">
              <a:rPr lang="en-US" altLang="x-none" sz="1400">
                <a:solidFill>
                  <a:srgbClr val="000000"/>
                </a:solidFill>
              </a:rPr>
              <a:pPr/>
              <a:t>44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CGI: Invoking External Programs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3200" dirty="0">
                <a:ea typeface="宋体" charset="-122"/>
              </a:rPr>
              <a:t>Two issues</a:t>
            </a:r>
          </a:p>
          <a:p>
            <a:endParaRPr lang="en-US" altLang="zh-CN" sz="3200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宋体" charset="-122"/>
              </a:rPr>
              <a:t>Input: Pass HTTP request parameters to the external program</a:t>
            </a:r>
          </a:p>
          <a:p>
            <a:pPr lvl="1"/>
            <a:endParaRPr lang="en-US" altLang="x-none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宋体" charset="-122"/>
              </a:rPr>
              <a:t>Output: Redirect external program output to socket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BF096F1-669D-9247-837A-307943282BE5}" type="slidenum">
              <a:rPr lang="en-US" altLang="x-none" sz="1400">
                <a:solidFill>
                  <a:srgbClr val="000000"/>
                </a:solidFill>
              </a:rPr>
              <a:pPr/>
              <a:t>45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Example: Typical CGI Implementation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Starts the executable as a child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Passes HTTP request as environment variables </a:t>
            </a:r>
          </a:p>
          <a:p>
            <a:pPr lvl="2"/>
            <a:r>
              <a:rPr lang="en-US" altLang="x-none" dirty="0">
                <a:latin typeface="Courier New" charset="0"/>
                <a:ea typeface="ＭＳ Ｐゴシック" charset="-128"/>
              </a:rPr>
              <a:t>http://</a:t>
            </a:r>
            <a:r>
              <a:rPr lang="en-US" altLang="x-none" dirty="0" err="1">
                <a:latin typeface="Courier New" charset="0"/>
                <a:ea typeface="ＭＳ Ｐゴシック" charset="-128"/>
              </a:rPr>
              <a:t>httpd.apache.org</a:t>
            </a:r>
            <a:r>
              <a:rPr lang="en-US" altLang="x-none" dirty="0">
                <a:latin typeface="Courier New" charset="0"/>
                <a:ea typeface="ＭＳ Ｐゴシック" charset="-128"/>
              </a:rPr>
              <a:t>/docs/2.2/</a:t>
            </a:r>
            <a:r>
              <a:rPr lang="en-US" altLang="x-none" dirty="0" err="1">
                <a:latin typeface="Courier New" charset="0"/>
                <a:ea typeface="ＭＳ Ｐゴシック" charset="-128"/>
              </a:rPr>
              <a:t>env.html</a:t>
            </a:r>
            <a:endParaRPr lang="en-US" altLang="x-none" dirty="0">
              <a:latin typeface="Courier New" charset="0"/>
              <a:ea typeface="ＭＳ Ｐゴシック" charset="-128"/>
            </a:endParaRPr>
          </a:p>
          <a:p>
            <a:pPr lvl="2"/>
            <a:r>
              <a:rPr lang="en-US" altLang="x-none" dirty="0">
                <a:ea typeface="ＭＳ Ｐゴシック" charset="-128"/>
              </a:rPr>
              <a:t>CGI standard: http://</a:t>
            </a:r>
            <a:r>
              <a:rPr lang="en-US" altLang="x-none" dirty="0" err="1">
                <a:ea typeface="ＭＳ Ｐゴシック" charset="-128"/>
              </a:rPr>
              <a:t>www.ietf.org</a:t>
            </a:r>
            <a:r>
              <a:rPr lang="en-US" altLang="x-none" dirty="0">
                <a:ea typeface="ＭＳ Ｐゴシック" charset="-128"/>
              </a:rPr>
              <a:t>/</a:t>
            </a:r>
            <a:r>
              <a:rPr lang="en-US" altLang="x-none" dirty="0" err="1">
                <a:ea typeface="ＭＳ Ｐゴシック" charset="-128"/>
              </a:rPr>
              <a:t>rfc</a:t>
            </a:r>
            <a:r>
              <a:rPr lang="en-US" altLang="x-none" dirty="0">
                <a:ea typeface="ＭＳ Ｐゴシック" charset="-128"/>
              </a:rPr>
              <a:t>/rfc3875</a:t>
            </a:r>
          </a:p>
          <a:p>
            <a:pPr lvl="2"/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Redirects input/output of the child process to the socket</a:t>
            </a:r>
            <a:endParaRPr lang="en-US" altLang="x-none" dirty="0">
              <a:latin typeface="Courier New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6ABEF45-8C32-234C-8A50-41B59EA0A9F2}" type="slidenum">
              <a:rPr lang="en-US" altLang="x-none" sz="1400">
                <a:solidFill>
                  <a:srgbClr val="000000"/>
                </a:solidFill>
              </a:rPr>
              <a:pPr/>
              <a:t>46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Example: CGI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Example:</a:t>
            </a:r>
            <a:endParaRPr lang="en-US" altLang="x-none" sz="2000" dirty="0">
              <a:latin typeface="Courier New" charset="0"/>
              <a:ea typeface="ＭＳ Ｐゴシック" charset="-128"/>
            </a:endParaRPr>
          </a:p>
          <a:p>
            <a:pPr lvl="1"/>
            <a:endParaRPr lang="en-US" altLang="x-none" sz="2000" dirty="0">
              <a:latin typeface="Courier New" charset="0"/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urier New" charset="0"/>
                <a:ea typeface="ＭＳ Ｐゴシック" charset="-128"/>
              </a:rPr>
              <a:t>GET /</a:t>
            </a:r>
            <a:r>
              <a:rPr lang="en-US" altLang="x-none" sz="2000" dirty="0" err="1">
                <a:latin typeface="Courier New" charset="0"/>
                <a:ea typeface="ＭＳ Ｐゴシック" charset="-128"/>
              </a:rPr>
              <a:t>search?q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=</a:t>
            </a:r>
            <a:r>
              <a:rPr lang="en-US" altLang="x-none" sz="2000" dirty="0" err="1">
                <a:latin typeface="Courier New" charset="0"/>
                <a:ea typeface="ＭＳ Ｐゴシック" charset="-128"/>
              </a:rPr>
              <a:t>Yale&amp;sourceid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=chrome HTTP/1.0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2000" dirty="0">
              <a:latin typeface="Courier New" charset="0"/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setup environment variables, in particular</a:t>
            </a:r>
            <a:br>
              <a:rPr lang="en-US" altLang="x-none" sz="2000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$QUERY_STRING=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q=</a:t>
            </a:r>
            <a:r>
              <a:rPr lang="en-US" altLang="x-none" sz="2000" dirty="0" err="1">
                <a:latin typeface="Courier New" charset="0"/>
                <a:ea typeface="ＭＳ Ｐゴシック" charset="-128"/>
              </a:rPr>
              <a:t>Yale&amp;sourceid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=chrome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start 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search</a:t>
            </a:r>
            <a:r>
              <a:rPr lang="en-US" altLang="x-none" sz="2000" dirty="0">
                <a:ea typeface="ＭＳ Ｐゴシック" charset="-128"/>
              </a:rPr>
              <a:t> and redirect its input/output</a:t>
            </a:r>
          </a:p>
        </p:txBody>
      </p:sp>
      <p:sp>
        <p:nvSpPr>
          <p:cNvPr id="84996" name="Rectangle 1"/>
          <p:cNvSpPr>
            <a:spLocks noChangeArrowheads="1"/>
          </p:cNvSpPr>
          <p:nvPr/>
        </p:nvSpPr>
        <p:spPr bwMode="auto">
          <a:xfrm>
            <a:off x="538163" y="5726113"/>
            <a:ext cx="7948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>
                <a:solidFill>
                  <a:srgbClr val="000000"/>
                </a:solidFill>
              </a:rPr>
              <a:t>https://docs.oracle.com/javase/7/docs/api/java/lang/ProcessBuilder.html</a:t>
            </a:r>
            <a:br>
              <a:rPr lang="en-US" altLang="x-none" sz="2000">
                <a:solidFill>
                  <a:srgbClr val="000000"/>
                </a:solidFill>
              </a:rPr>
            </a:br>
            <a:endParaRPr lang="en-US" altLang="x-none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761B838-2E5B-564D-80C7-67DFFF2D4EA3}" type="slidenum">
              <a:rPr lang="en-US" altLang="x-none" sz="1400">
                <a:solidFill>
                  <a:srgbClr val="000000"/>
                </a:solidFill>
              </a:rPr>
              <a:pPr/>
              <a:t>47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Example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6413" y="1425575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1800" dirty="0">
                <a:ea typeface="宋体" charset="-122"/>
              </a:rPr>
              <a:t>http://172.28.229.215/BasicWebServer/cgi/price.cgi?appl</a:t>
            </a:r>
          </a:p>
        </p:txBody>
      </p:sp>
      <p:sp>
        <p:nvSpPr>
          <p:cNvPr id="87044" name="Rectangle 1"/>
          <p:cNvSpPr>
            <a:spLocks noChangeArrowheads="1"/>
          </p:cNvSpPr>
          <p:nvPr/>
        </p:nvSpPr>
        <p:spPr bwMode="auto">
          <a:xfrm>
            <a:off x="1662113" y="2220913"/>
            <a:ext cx="5810250" cy="4524375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/>
              <a:t>#!/usr/bin/perl -w</a:t>
            </a:r>
          </a:p>
          <a:p>
            <a:pPr algn="l"/>
            <a:endParaRPr lang="en-US" altLang="x-none" sz="1600"/>
          </a:p>
          <a:p>
            <a:pPr algn="l"/>
            <a:r>
              <a:rPr lang="en-US" altLang="x-none" sz="1600"/>
              <a:t>$company = $ENV{'QUERY_STRING'};</a:t>
            </a:r>
          </a:p>
          <a:p>
            <a:pPr algn="l"/>
            <a:r>
              <a:rPr lang="en-US" altLang="x-none" sz="1600"/>
              <a:t>print "Content-Type: text/html\r\n";</a:t>
            </a:r>
          </a:p>
          <a:p>
            <a:pPr algn="l"/>
            <a:r>
              <a:rPr lang="en-US" altLang="x-none" sz="1600"/>
              <a:t>print "\r\n";</a:t>
            </a:r>
          </a:p>
          <a:p>
            <a:pPr algn="l"/>
            <a:endParaRPr lang="en-US" altLang="x-none" sz="1600"/>
          </a:p>
          <a:p>
            <a:pPr algn="l"/>
            <a:r>
              <a:rPr lang="en-US" altLang="x-none" sz="1600"/>
              <a:t>print "&lt;html&gt;";</a:t>
            </a:r>
          </a:p>
          <a:p>
            <a:pPr algn="l"/>
            <a:r>
              <a:rPr lang="en-US" altLang="x-none" sz="1600"/>
              <a:t>print "&lt;h1&gt;Hello! The price is ";</a:t>
            </a:r>
          </a:p>
          <a:p>
            <a:pPr algn="l"/>
            <a:endParaRPr lang="en-US" altLang="x-none" sz="1600"/>
          </a:p>
          <a:p>
            <a:pPr algn="l"/>
            <a:r>
              <a:rPr lang="en-US" altLang="x-none" sz="1600"/>
              <a:t>if ($company =~ /appl/) {</a:t>
            </a:r>
          </a:p>
          <a:p>
            <a:pPr algn="l"/>
            <a:r>
              <a:rPr lang="en-US" altLang="x-none" sz="1600"/>
              <a:t>  my $var_rand = rand();</a:t>
            </a:r>
          </a:p>
          <a:p>
            <a:pPr algn="l"/>
            <a:r>
              <a:rPr lang="en-US" altLang="x-none" sz="1600"/>
              <a:t>  print 450 + 10 * $var_rand;</a:t>
            </a:r>
          </a:p>
          <a:p>
            <a:pPr algn="l"/>
            <a:r>
              <a:rPr lang="en-US" altLang="x-none" sz="1600"/>
              <a:t>} else {</a:t>
            </a:r>
          </a:p>
          <a:p>
            <a:pPr algn="l"/>
            <a:r>
              <a:rPr lang="en-US" altLang="x-none" sz="1600"/>
              <a:t>  print "150";</a:t>
            </a:r>
          </a:p>
          <a:p>
            <a:pPr algn="l"/>
            <a:r>
              <a:rPr lang="en-US" altLang="x-none" sz="1600"/>
              <a:t>}</a:t>
            </a:r>
          </a:p>
          <a:p>
            <a:pPr algn="l"/>
            <a:endParaRPr lang="en-US" altLang="x-none" sz="1600"/>
          </a:p>
          <a:p>
            <a:pPr algn="l"/>
            <a:r>
              <a:rPr lang="en-US" altLang="x-none" sz="1600"/>
              <a:t>print "&lt;/h1&gt;";</a:t>
            </a:r>
          </a:p>
          <a:p>
            <a:pPr algn="l"/>
            <a:r>
              <a:rPr lang="en-US" altLang="x-none" sz="1600"/>
              <a:t>print "&lt;/html&gt;";</a:t>
            </a:r>
          </a:p>
        </p:txBody>
      </p:sp>
      <p:sp>
        <p:nvSpPr>
          <p:cNvPr id="87045" name="Rectangle 1"/>
          <p:cNvSpPr>
            <a:spLocks noChangeArrowheads="1"/>
          </p:cNvSpPr>
          <p:nvPr/>
        </p:nvSpPr>
        <p:spPr bwMode="auto">
          <a:xfrm>
            <a:off x="2789238" y="0"/>
            <a:ext cx="6354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/>
              <a:t>https://httpd.apache.org/docs/2.2/howto/htaccess.html </a:t>
            </a:r>
            <a:br>
              <a:rPr lang="en-US" altLang="x-none" sz="2000"/>
            </a:br>
            <a:r>
              <a:rPr lang="en-US" altLang="x-none" sz="2000"/>
              <a:t>(CGI Example)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1DEDF5-57F6-5041-BFD8-512ED283ADE1}" type="slidenum">
              <a:rPr lang="en-US" altLang="x-none" sz="1400">
                <a:solidFill>
                  <a:srgbClr val="000000"/>
                </a:solidFill>
              </a:rPr>
              <a:pPr/>
              <a:t>48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Client Using Dynamic Pages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See </a:t>
            </a:r>
            <a:r>
              <a:rPr lang="en-US" altLang="x-none" dirty="0" err="1">
                <a:ea typeface="ＭＳ Ｐゴシック" charset="-128"/>
              </a:rPr>
              <a:t>ajax.html</a:t>
            </a:r>
            <a:r>
              <a:rPr lang="en-US" altLang="x-none" dirty="0">
                <a:ea typeface="ＭＳ Ｐゴシック" charset="-128"/>
              </a:rPr>
              <a:t> and </a:t>
            </a: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for client code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063" y="2540000"/>
            <a:ext cx="78390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defRPr/>
            </a:pPr>
            <a:r>
              <a:rPr lang="en-US" altLang="zh-CN" sz="1800" kern="0" dirty="0">
                <a:solidFill>
                  <a:srgbClr val="000000"/>
                </a:solidFill>
                <a:latin typeface="Comic Sans MS" charset="0"/>
                <a:ea typeface="宋体" charset="0"/>
                <a:cs typeface="宋体" charset="0"/>
              </a:rPr>
              <a:t>http://172.28.229.215/BasicWebServer/cgi/ajax.html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7107BF6-C3C5-014D-A5BA-E6E94C032058}" type="slidenum">
              <a:rPr lang="en-US" altLang="x-none" sz="1400">
                <a:solidFill>
                  <a:srgbClr val="000000"/>
                </a:solidFill>
              </a:rPr>
              <a:pPr/>
              <a:t>49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Discussions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What features are missing in HTTP that we have covered so far?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39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75625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HTTP: POST</a:t>
            </a:r>
          </a:p>
        </p:txBody>
      </p:sp>
      <p:sp>
        <p:nvSpPr>
          <p:cNvPr id="93186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810101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If an HTML page contains forms or parameter too large, they are sent using POST and encoded in message body</a:t>
            </a:r>
          </a:p>
        </p:txBody>
      </p:sp>
      <p:sp>
        <p:nvSpPr>
          <p:cNvPr id="931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C15F6E-4AC9-C647-814F-ED6B1D7705B5}" type="slidenum">
              <a:rPr lang="en-US" altLang="x-none" sz="1400">
                <a:solidFill>
                  <a:srgbClr val="000000"/>
                </a:solidFill>
              </a:rPr>
              <a:pPr/>
              <a:t>50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pic>
        <p:nvPicPr>
          <p:cNvPr id="93188" name="Picture 3" descr="HTTP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767013"/>
            <a:ext cx="751205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75625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HTTP: POST Example</a:t>
            </a:r>
          </a:p>
        </p:txBody>
      </p:sp>
      <p:sp>
        <p:nvSpPr>
          <p:cNvPr id="952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3238D91-964C-3746-936B-7B62DA48CDAB}" type="slidenum">
              <a:rPr lang="en-US" altLang="x-none" sz="1400">
                <a:solidFill>
                  <a:srgbClr val="000000"/>
                </a:solidFill>
              </a:rPr>
              <a:pPr/>
              <a:t>51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5235" name="Rectangle 1"/>
          <p:cNvSpPr>
            <a:spLocks noChangeArrowheads="1"/>
          </p:cNvSpPr>
          <p:nvPr/>
        </p:nvSpPr>
        <p:spPr bwMode="auto">
          <a:xfrm>
            <a:off x="663575" y="1909763"/>
            <a:ext cx="75215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/>
              <a:t>POST /path/script.cgi HTTP/1.0</a:t>
            </a:r>
          </a:p>
          <a:p>
            <a:pPr algn="l"/>
            <a:r>
              <a:rPr lang="en-US" altLang="x-none"/>
              <a:t>User-Agent: MyAgent</a:t>
            </a:r>
          </a:p>
          <a:p>
            <a:pPr algn="l"/>
            <a:r>
              <a:rPr lang="en-US" altLang="x-none"/>
              <a:t>Content-Type: application/x-www-form-urlencoded</a:t>
            </a:r>
          </a:p>
          <a:p>
            <a:pPr algn="l"/>
            <a:r>
              <a:rPr lang="en-US" altLang="x-none"/>
              <a:t>Content-Length: 15</a:t>
            </a:r>
          </a:p>
          <a:p>
            <a:pPr algn="l"/>
            <a:endParaRPr lang="en-US" altLang="x-none"/>
          </a:p>
          <a:p>
            <a:pPr algn="l"/>
            <a:r>
              <a:rPr lang="en-US" altLang="x-none"/>
              <a:t>item1=A&amp;item2=B</a:t>
            </a:r>
          </a:p>
        </p:txBody>
      </p:sp>
      <p:sp>
        <p:nvSpPr>
          <p:cNvPr id="3" name="Rectangle 2"/>
          <p:cNvSpPr/>
          <p:nvPr/>
        </p:nvSpPr>
        <p:spPr>
          <a:xfrm>
            <a:off x="639763" y="5549900"/>
            <a:ext cx="8488362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Example using </a:t>
            </a:r>
            <a:r>
              <a:rPr lang="en-US" kern="0" dirty="0" err="1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nc</a:t>
            </a:r>
            <a:r>
              <a:rPr lang="en-US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:</a:t>
            </a:r>
            <a:br>
              <a:rPr lang="en-US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programming/examples-java-socket/</a:t>
            </a:r>
            <a:r>
              <a:rPr lang="en-US" dirty="0" err="1">
                <a:latin typeface="Comic Sans MS" charset="0"/>
                <a:ea typeface="ＭＳ Ｐゴシック" charset="0"/>
                <a:cs typeface="ＭＳ Ｐゴシック" charset="0"/>
              </a:rPr>
              <a:t>BasicWebServer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Comic Sans MS" charset="0"/>
                <a:ea typeface="ＭＳ Ｐゴシック" charset="0"/>
                <a:cs typeface="ＭＳ Ｐゴシック" charset="0"/>
              </a:rPr>
              <a:t>nc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/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380577B-8316-2C49-89E0-D87AAD9FD622}" type="slidenum">
              <a:rPr lang="en-US" altLang="x-none" sz="1400">
                <a:solidFill>
                  <a:srgbClr val="000000"/>
                </a:solidFill>
              </a:rPr>
              <a:pPr/>
              <a:t>52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228600"/>
            <a:ext cx="7772400" cy="1143000"/>
          </a:xfrm>
        </p:spPr>
        <p:txBody>
          <a:bodyPr/>
          <a:lstStyle/>
          <a:p>
            <a:r>
              <a:rPr lang="en-US" altLang="x-none" sz="2800">
                <a:ea typeface="ＭＳ Ｐゴシック" charset="-128"/>
              </a:rPr>
              <a:t>Stateful User-server Interaction: Cookies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3600450" cy="43053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zh-CN" sz="2000" dirty="0">
                <a:ea typeface="宋体" charset="-122"/>
              </a:rPr>
              <a:t>Goal: no explicit application level session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erver sends </a:t>
            </a:r>
            <a:r>
              <a:rPr lang="ja-JP" altLang="en-US" sz="2000">
                <a:ea typeface="ＭＳ Ｐゴシック" charset="-128"/>
              </a:rPr>
              <a:t>“</a:t>
            </a:r>
            <a:r>
              <a:rPr lang="en-US" altLang="ja-JP" sz="2000" dirty="0">
                <a:ea typeface="ＭＳ Ｐゴシック" charset="-128"/>
              </a:rPr>
              <a:t>cookie</a:t>
            </a:r>
            <a:r>
              <a:rPr lang="ja-JP" altLang="en-US" sz="2000">
                <a:ea typeface="ＭＳ Ｐゴシック" charset="-128"/>
              </a:rPr>
              <a:t>”</a:t>
            </a:r>
            <a:r>
              <a:rPr lang="en-US" altLang="ja-JP" sz="2000" dirty="0">
                <a:ea typeface="ＭＳ Ｐゴシック" charset="-128"/>
              </a:rPr>
              <a:t> to client in response </a:t>
            </a:r>
            <a:r>
              <a:rPr lang="en-US" altLang="ja-JP" sz="2000" dirty="0" err="1">
                <a:ea typeface="ＭＳ Ｐゴシック" charset="-128"/>
              </a:rPr>
              <a:t>msg</a:t>
            </a:r>
            <a:endParaRPr lang="en-US" altLang="ja-JP" sz="20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b="1" dirty="0">
                <a:latin typeface="Courier New" charset="0"/>
                <a:ea typeface="ＭＳ Ｐゴシック" charset="-128"/>
              </a:rPr>
              <a:t>Set-cookie: 1678453</a:t>
            </a:r>
            <a:endParaRPr lang="en-US" altLang="x-none" sz="1800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 presents cookie in later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b="1" dirty="0">
                <a:latin typeface="Courier New" charset="0"/>
                <a:ea typeface="ＭＳ Ｐゴシック" charset="-128"/>
              </a:rPr>
              <a:t>Cookie: 1678453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erver matches presented-cookie with server-stored 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authentication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remembering user preferences, previous choices</a:t>
            </a:r>
          </a:p>
        </p:txBody>
      </p:sp>
      <p:sp>
        <p:nvSpPr>
          <p:cNvPr id="97284" name="Line 4"/>
          <p:cNvSpPr>
            <a:spLocks noChangeShapeType="1"/>
          </p:cNvSpPr>
          <p:nvPr/>
        </p:nvSpPr>
        <p:spPr bwMode="auto">
          <a:xfrm>
            <a:off x="4267200" y="197167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3876675" y="143668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u="sng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7321550" y="14081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u="sng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4505325" y="1971675"/>
            <a:ext cx="2686050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4511675" y="1955800"/>
            <a:ext cx="2681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usual http request msg</a:t>
            </a:r>
          </a:p>
        </p:txBody>
      </p:sp>
      <p:sp>
        <p:nvSpPr>
          <p:cNvPr id="97289" name="Line 9"/>
          <p:cNvSpPr>
            <a:spLocks noChangeShapeType="1"/>
          </p:cNvSpPr>
          <p:nvPr/>
        </p:nvSpPr>
        <p:spPr bwMode="auto">
          <a:xfrm flipH="1">
            <a:off x="4295775" y="24193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4629150" y="2392363"/>
            <a:ext cx="2505075" cy="557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4549775" y="2355850"/>
            <a:ext cx="2643188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usual http response +</a:t>
            </a:r>
          </a:p>
          <a:p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Set-cookie: #</a:t>
            </a:r>
          </a:p>
        </p:txBody>
      </p:sp>
      <p:sp>
        <p:nvSpPr>
          <p:cNvPr id="97292" name="Line 12"/>
          <p:cNvSpPr>
            <a:spLocks noChangeShapeType="1"/>
          </p:cNvSpPr>
          <p:nvPr/>
        </p:nvSpPr>
        <p:spPr bwMode="auto">
          <a:xfrm>
            <a:off x="4276725" y="35623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293" name="Group 13"/>
          <p:cNvGrpSpPr>
            <a:grpSpLocks/>
          </p:cNvGrpSpPr>
          <p:nvPr/>
        </p:nvGrpSpPr>
        <p:grpSpPr bwMode="auto">
          <a:xfrm>
            <a:off x="4540250" y="3365500"/>
            <a:ext cx="2681288" cy="671513"/>
            <a:chOff x="3124" y="2762"/>
            <a:chExt cx="1689" cy="423"/>
          </a:xfrm>
        </p:grpSpPr>
        <p:sp>
          <p:nvSpPr>
            <p:cNvPr id="97308" name="Rectangle 14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7309" name="Text Box 15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request msg</a:t>
              </a:r>
            </a:p>
            <a:p>
              <a:r>
                <a:rPr lang="en-US" altLang="x-none" sz="2000" b="1">
                  <a:solidFill>
                    <a:srgbClr val="000000"/>
                  </a:solidFill>
                  <a:latin typeface="Courier New" charset="0"/>
                </a:rPr>
                <a:t>Cookie: #</a:t>
              </a:r>
            </a:p>
          </p:txBody>
        </p:sp>
      </p:grpSp>
      <p:sp>
        <p:nvSpPr>
          <p:cNvPr id="97294" name="Line 16"/>
          <p:cNvSpPr>
            <a:spLocks noChangeShapeType="1"/>
          </p:cNvSpPr>
          <p:nvPr/>
        </p:nvSpPr>
        <p:spPr bwMode="auto">
          <a:xfrm flipH="1">
            <a:off x="4267200" y="40481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295" name="Group 17"/>
          <p:cNvGrpSpPr>
            <a:grpSpLocks/>
          </p:cNvGrpSpPr>
          <p:nvPr/>
        </p:nvGrpSpPr>
        <p:grpSpPr bwMode="auto">
          <a:xfrm>
            <a:off x="4483100" y="4079875"/>
            <a:ext cx="2767013" cy="366713"/>
            <a:chOff x="3268" y="2846"/>
            <a:chExt cx="1743" cy="231"/>
          </a:xfrm>
        </p:grpSpPr>
        <p:sp>
          <p:nvSpPr>
            <p:cNvPr id="97306" name="Rectangle 18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7307" name="Text Box 19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response msg</a:t>
              </a:r>
            </a:p>
          </p:txBody>
        </p:sp>
      </p:grpSp>
      <p:sp>
        <p:nvSpPr>
          <p:cNvPr id="97296" name="Line 20"/>
          <p:cNvSpPr>
            <a:spLocks noChangeShapeType="1"/>
          </p:cNvSpPr>
          <p:nvPr/>
        </p:nvSpPr>
        <p:spPr bwMode="auto">
          <a:xfrm>
            <a:off x="4248150" y="50482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297" name="Group 21"/>
          <p:cNvGrpSpPr>
            <a:grpSpLocks/>
          </p:cNvGrpSpPr>
          <p:nvPr/>
        </p:nvGrpSpPr>
        <p:grpSpPr bwMode="auto">
          <a:xfrm>
            <a:off x="4521200" y="4870450"/>
            <a:ext cx="2681288" cy="671513"/>
            <a:chOff x="3124" y="2762"/>
            <a:chExt cx="1689" cy="423"/>
          </a:xfrm>
        </p:grpSpPr>
        <p:sp>
          <p:nvSpPr>
            <p:cNvPr id="97304" name="Rectangle 22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7305" name="Text Box 23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request msg</a:t>
              </a:r>
            </a:p>
            <a:p>
              <a:r>
                <a:rPr lang="en-US" altLang="x-none" sz="2000" b="1">
                  <a:solidFill>
                    <a:srgbClr val="000000"/>
                  </a:solidFill>
                  <a:latin typeface="Courier New" charset="0"/>
                </a:rPr>
                <a:t>Cookie: #</a:t>
              </a:r>
            </a:p>
          </p:txBody>
        </p:sp>
      </p:grpSp>
      <p:sp>
        <p:nvSpPr>
          <p:cNvPr id="97298" name="Line 24"/>
          <p:cNvSpPr>
            <a:spLocks noChangeShapeType="1"/>
          </p:cNvSpPr>
          <p:nvPr/>
        </p:nvSpPr>
        <p:spPr bwMode="auto">
          <a:xfrm flipH="1">
            <a:off x="4276725" y="55435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299" name="Group 25"/>
          <p:cNvGrpSpPr>
            <a:grpSpLocks/>
          </p:cNvGrpSpPr>
          <p:nvPr/>
        </p:nvGrpSpPr>
        <p:grpSpPr bwMode="auto">
          <a:xfrm>
            <a:off x="4492625" y="5575300"/>
            <a:ext cx="2767013" cy="366713"/>
            <a:chOff x="3268" y="2846"/>
            <a:chExt cx="1743" cy="231"/>
          </a:xfrm>
        </p:grpSpPr>
        <p:sp>
          <p:nvSpPr>
            <p:cNvPr id="97302" name="Rectangle 26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7303" name="Text Box 27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response msg</a:t>
              </a:r>
            </a:p>
          </p:txBody>
        </p:sp>
      </p:grpSp>
      <p:sp>
        <p:nvSpPr>
          <p:cNvPr id="97300" name="Text Box 28"/>
          <p:cNvSpPr txBox="1">
            <a:spLocks noChangeArrowheads="1"/>
          </p:cNvSpPr>
          <p:nvPr/>
        </p:nvSpPr>
        <p:spPr bwMode="auto">
          <a:xfrm>
            <a:off x="7624763" y="3522663"/>
            <a:ext cx="11160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cookie-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specific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action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7301" name="Text Box 29"/>
          <p:cNvSpPr txBox="1">
            <a:spLocks noChangeArrowheads="1"/>
          </p:cNvSpPr>
          <p:nvPr/>
        </p:nvSpPr>
        <p:spPr bwMode="auto">
          <a:xfrm>
            <a:off x="7672388" y="4999038"/>
            <a:ext cx="11160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cookie-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specific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action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4874BEC-C5A7-B240-A9CB-E1B9490E5252}" type="slidenum">
              <a:rPr lang="en-US" altLang="x-none" sz="1400">
                <a:solidFill>
                  <a:srgbClr val="000000"/>
                </a:solidFill>
              </a:rPr>
              <a:pPr/>
              <a:t>53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>
                <a:ea typeface="ＭＳ Ｐゴシック" charset="-128"/>
              </a:rPr>
              <a:t>Authentication of Client Request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86225" cy="43053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Authentication goal:</a:t>
            </a:r>
            <a:r>
              <a:rPr lang="en-US" altLang="x-none" sz="2000" dirty="0">
                <a:ea typeface="ＭＳ Ｐゴシック" charset="-128"/>
              </a:rPr>
              <a:t> control access to server documents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stateless:</a:t>
            </a:r>
            <a:r>
              <a:rPr lang="en-US" altLang="x-none" sz="2000" dirty="0">
                <a:ea typeface="ＭＳ Ｐゴシック" charset="-128"/>
              </a:rPr>
              <a:t> client must present authorization in each request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authorization: typically name, password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b="1" dirty="0">
                <a:latin typeface="Courier New" charset="0"/>
                <a:ea typeface="ＭＳ Ｐゴシック" charset="-128"/>
              </a:rPr>
              <a:t>Authorization:</a:t>
            </a:r>
            <a:r>
              <a:rPr lang="en-US" altLang="x-none" sz="2000" dirty="0">
                <a:ea typeface="ＭＳ Ｐゴシック" charset="-128"/>
              </a:rPr>
              <a:t> header line in request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if no authorization presented, server refuses access, sends</a:t>
            </a:r>
          </a:p>
          <a:p>
            <a:pPr lvl="2">
              <a:buFontTx/>
              <a:buNone/>
            </a:pPr>
            <a:r>
              <a:rPr lang="en-US" altLang="x-none" sz="1800" b="1" dirty="0">
                <a:latin typeface="Courier New" charset="0"/>
                <a:ea typeface="ＭＳ Ｐゴシック" charset="-128"/>
              </a:rPr>
              <a:t>WWW-authenticate:</a:t>
            </a:r>
            <a:r>
              <a:rPr lang="en-US" altLang="x-none" sz="1800" dirty="0">
                <a:ea typeface="ＭＳ Ｐゴシック" charset="-128"/>
              </a:rPr>
              <a:t> </a:t>
            </a:r>
          </a:p>
          <a:p>
            <a:pPr lvl="2">
              <a:buFontTx/>
              <a:buNone/>
            </a:pPr>
            <a:r>
              <a:rPr lang="en-US" altLang="x-none" dirty="0">
                <a:ea typeface="ＭＳ Ｐゴシック" charset="-128"/>
              </a:rPr>
              <a:t>header line in response</a:t>
            </a:r>
            <a:endParaRPr lang="en-US" altLang="x-none" sz="1800" dirty="0">
              <a:ea typeface="ＭＳ Ｐゴシック" charset="-128"/>
            </a:endParaRPr>
          </a:p>
        </p:txBody>
      </p:sp>
      <p:sp>
        <p:nvSpPr>
          <p:cNvPr id="99332" name="Line 5"/>
          <p:cNvSpPr>
            <a:spLocks noChangeShapeType="1"/>
          </p:cNvSpPr>
          <p:nvPr/>
        </p:nvSpPr>
        <p:spPr bwMode="auto">
          <a:xfrm>
            <a:off x="4800600" y="19907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Text Box 6"/>
          <p:cNvSpPr txBox="1">
            <a:spLocks noChangeArrowheads="1"/>
          </p:cNvSpPr>
          <p:nvPr/>
        </p:nvSpPr>
        <p:spPr bwMode="auto">
          <a:xfrm>
            <a:off x="4410075" y="1455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u="sng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7321550" y="14081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u="sng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5" name="Rectangle 9"/>
          <p:cNvSpPr>
            <a:spLocks noChangeArrowheads="1"/>
          </p:cNvSpPr>
          <p:nvPr/>
        </p:nvSpPr>
        <p:spPr bwMode="auto">
          <a:xfrm>
            <a:off x="5038725" y="1990725"/>
            <a:ext cx="2686050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5045075" y="1974850"/>
            <a:ext cx="2681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usual http request msg</a:t>
            </a:r>
          </a:p>
        </p:txBody>
      </p:sp>
      <p:sp>
        <p:nvSpPr>
          <p:cNvPr id="99337" name="Line 11"/>
          <p:cNvSpPr>
            <a:spLocks noChangeShapeType="1"/>
          </p:cNvSpPr>
          <p:nvPr/>
        </p:nvSpPr>
        <p:spPr bwMode="auto">
          <a:xfrm flipH="1">
            <a:off x="4829175" y="243840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8" name="Rectangle 13"/>
          <p:cNvSpPr>
            <a:spLocks noChangeArrowheads="1"/>
          </p:cNvSpPr>
          <p:nvPr/>
        </p:nvSpPr>
        <p:spPr bwMode="auto">
          <a:xfrm>
            <a:off x="5162550" y="2411413"/>
            <a:ext cx="2505075" cy="557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9339" name="Text Box 14"/>
          <p:cNvSpPr txBox="1">
            <a:spLocks noChangeArrowheads="1"/>
          </p:cNvSpPr>
          <p:nvPr/>
        </p:nvSpPr>
        <p:spPr bwMode="auto">
          <a:xfrm>
            <a:off x="5083175" y="2374900"/>
            <a:ext cx="2643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401: authorization req.</a:t>
            </a:r>
          </a:p>
          <a:p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WWW-authenticate: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40" name="Line 16"/>
          <p:cNvSpPr>
            <a:spLocks noChangeShapeType="1"/>
          </p:cNvSpPr>
          <p:nvPr/>
        </p:nvSpPr>
        <p:spPr bwMode="auto">
          <a:xfrm>
            <a:off x="4810125" y="358140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41" name="Group 20"/>
          <p:cNvGrpSpPr>
            <a:grpSpLocks/>
          </p:cNvGrpSpPr>
          <p:nvPr/>
        </p:nvGrpSpPr>
        <p:grpSpPr bwMode="auto">
          <a:xfrm>
            <a:off x="5073650" y="3384550"/>
            <a:ext cx="2681288" cy="641350"/>
            <a:chOff x="3124" y="2762"/>
            <a:chExt cx="1689" cy="404"/>
          </a:xfrm>
        </p:grpSpPr>
        <p:sp>
          <p:nvSpPr>
            <p:cNvPr id="99359" name="Rectangle 19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9360" name="Text Box 18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request msg</a:t>
              </a:r>
            </a:p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+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</a:rPr>
                <a:t>Authorization:line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sp>
        <p:nvSpPr>
          <p:cNvPr id="99342" name="Line 21"/>
          <p:cNvSpPr>
            <a:spLocks noChangeShapeType="1"/>
          </p:cNvSpPr>
          <p:nvPr/>
        </p:nvSpPr>
        <p:spPr bwMode="auto">
          <a:xfrm flipH="1">
            <a:off x="4800600" y="406717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43" name="Group 24"/>
          <p:cNvGrpSpPr>
            <a:grpSpLocks/>
          </p:cNvGrpSpPr>
          <p:nvPr/>
        </p:nvGrpSpPr>
        <p:grpSpPr bwMode="auto">
          <a:xfrm>
            <a:off x="5016500" y="4098925"/>
            <a:ext cx="2767013" cy="366713"/>
            <a:chOff x="3268" y="2846"/>
            <a:chExt cx="1743" cy="231"/>
          </a:xfrm>
        </p:grpSpPr>
        <p:sp>
          <p:nvSpPr>
            <p:cNvPr id="99357" name="Rectangle 22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9358" name="Text Box 23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response msg</a:t>
              </a:r>
            </a:p>
          </p:txBody>
        </p:sp>
      </p:grpSp>
      <p:sp>
        <p:nvSpPr>
          <p:cNvPr id="99344" name="Line 25"/>
          <p:cNvSpPr>
            <a:spLocks noChangeShapeType="1"/>
          </p:cNvSpPr>
          <p:nvPr/>
        </p:nvSpPr>
        <p:spPr bwMode="auto">
          <a:xfrm>
            <a:off x="4781550" y="506730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45" name="Group 26"/>
          <p:cNvGrpSpPr>
            <a:grpSpLocks/>
          </p:cNvGrpSpPr>
          <p:nvPr/>
        </p:nvGrpSpPr>
        <p:grpSpPr bwMode="auto">
          <a:xfrm>
            <a:off x="5054600" y="4889500"/>
            <a:ext cx="2681288" cy="641350"/>
            <a:chOff x="3124" y="2762"/>
            <a:chExt cx="1689" cy="404"/>
          </a:xfrm>
        </p:grpSpPr>
        <p:sp>
          <p:nvSpPr>
            <p:cNvPr id="99355" name="Rectangle 27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9356" name="Text Box 28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request msg</a:t>
              </a:r>
            </a:p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+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</a:rPr>
                <a:t>Authorization:line</a:t>
              </a:r>
            </a:p>
          </p:txBody>
        </p:sp>
      </p:grpSp>
      <p:sp>
        <p:nvSpPr>
          <p:cNvPr id="99346" name="Line 29"/>
          <p:cNvSpPr>
            <a:spLocks noChangeShapeType="1"/>
          </p:cNvSpPr>
          <p:nvPr/>
        </p:nvSpPr>
        <p:spPr bwMode="auto">
          <a:xfrm flipH="1">
            <a:off x="4810125" y="556260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47" name="Group 30"/>
          <p:cNvGrpSpPr>
            <a:grpSpLocks/>
          </p:cNvGrpSpPr>
          <p:nvPr/>
        </p:nvGrpSpPr>
        <p:grpSpPr bwMode="auto">
          <a:xfrm>
            <a:off x="5026025" y="5594350"/>
            <a:ext cx="2767013" cy="366713"/>
            <a:chOff x="3268" y="2846"/>
            <a:chExt cx="1743" cy="231"/>
          </a:xfrm>
        </p:grpSpPr>
        <p:sp>
          <p:nvSpPr>
            <p:cNvPr id="99353" name="Rectangle 31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9354" name="Text Box 32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800">
                  <a:solidFill>
                    <a:srgbClr val="000000"/>
                  </a:solidFill>
                  <a:latin typeface="Comic Sans MS" charset="0"/>
                </a:rPr>
                <a:t>usual http response msg</a:t>
              </a:r>
            </a:p>
          </p:txBody>
        </p:sp>
      </p:grpSp>
      <p:sp>
        <p:nvSpPr>
          <p:cNvPr id="99348" name="Line 34"/>
          <p:cNvSpPr>
            <a:spLocks noChangeShapeType="1"/>
          </p:cNvSpPr>
          <p:nvPr/>
        </p:nvSpPr>
        <p:spPr bwMode="auto">
          <a:xfrm>
            <a:off x="8467725" y="2019300"/>
            <a:ext cx="0" cy="41433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49" name="Group 37"/>
          <p:cNvGrpSpPr>
            <a:grpSpLocks/>
          </p:cNvGrpSpPr>
          <p:nvPr/>
        </p:nvGrpSpPr>
        <p:grpSpPr bwMode="auto">
          <a:xfrm>
            <a:off x="8115300" y="5503863"/>
            <a:ext cx="711200" cy="396875"/>
            <a:chOff x="4986" y="3503"/>
            <a:chExt cx="448" cy="250"/>
          </a:xfrm>
        </p:grpSpPr>
        <p:sp>
          <p:nvSpPr>
            <p:cNvPr id="99351" name="Rectangle 36"/>
            <p:cNvSpPr>
              <a:spLocks noChangeArrowheads="1"/>
            </p:cNvSpPr>
            <p:nvPr/>
          </p:nvSpPr>
          <p:spPr bwMode="auto">
            <a:xfrm>
              <a:off x="5040" y="3564"/>
              <a:ext cx="360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9352" name="Text Box 35"/>
            <p:cNvSpPr txBox="1">
              <a:spLocks noChangeArrowheads="1"/>
            </p:cNvSpPr>
            <p:nvPr/>
          </p:nvSpPr>
          <p:spPr bwMode="auto">
            <a:xfrm>
              <a:off x="4986" y="3503"/>
              <a:ext cx="4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FF0000"/>
                  </a:solidFill>
                  <a:latin typeface="Comic Sans MS" charset="0"/>
                </a:rPr>
                <a:t>time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sp>
        <p:nvSpPr>
          <p:cNvPr id="99350" name="Text Box 39"/>
          <p:cNvSpPr txBox="1">
            <a:spLocks noChangeArrowheads="1"/>
          </p:cNvSpPr>
          <p:nvPr/>
        </p:nvSpPr>
        <p:spPr bwMode="auto">
          <a:xfrm>
            <a:off x="146050" y="5999163"/>
            <a:ext cx="57356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Browser caches name &amp; password so</a:t>
            </a:r>
          </a:p>
          <a:p>
            <a:pPr algn="l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that user does not have to repeatedly enter it.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06DB47E-C18E-784F-8B66-98B048CB0640}" type="slidenum">
              <a:rPr lang="en-US" altLang="x-none" sz="1400">
                <a:solidFill>
                  <a:srgbClr val="000000"/>
                </a:solidFill>
              </a:rPr>
              <a:pPr/>
              <a:t>54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Example: Amazon S3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Amazon S3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http://</a:t>
            </a:r>
            <a:r>
              <a:rPr lang="en-US" altLang="x-none" dirty="0" err="1">
                <a:ea typeface="ＭＳ Ｐゴシック" charset="-128"/>
              </a:rPr>
              <a:t>docs.aws.amazon.com</a:t>
            </a:r>
            <a:r>
              <a:rPr lang="en-US" altLang="x-none" dirty="0">
                <a:ea typeface="ＭＳ Ｐゴシック" charset="-128"/>
              </a:rPr>
              <a:t>/AmazonS3/latest/API/</a:t>
            </a:r>
            <a:r>
              <a:rPr lang="en-US" altLang="x-none" dirty="0" err="1">
                <a:ea typeface="ＭＳ Ｐゴシック" charset="-128"/>
              </a:rPr>
              <a:t>APIRest.html</a:t>
            </a:r>
            <a:endParaRPr lang="en-US" altLang="x-none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96D23C3-C452-624D-8843-AEC7E7B09FD7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/>
              <a:t>55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3426" name="Rectangle 5"/>
          <p:cNvSpPr>
            <a:spLocks noChangeArrowheads="1"/>
          </p:cNvSpPr>
          <p:nvPr/>
        </p:nvSpPr>
        <p:spPr bwMode="auto">
          <a:xfrm>
            <a:off x="533400" y="3810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800" u="sng">
                <a:solidFill>
                  <a:srgbClr val="3333CC"/>
                </a:solidFill>
                <a:latin typeface="Comic Sans MS" charset="0"/>
              </a:rPr>
              <a:t>HTTP as the Thin Waist</a:t>
            </a:r>
          </a:p>
        </p:txBody>
      </p:sp>
      <p:cxnSp>
        <p:nvCxnSpPr>
          <p:cNvPr id="103427" name="Straight Connector 23"/>
          <p:cNvCxnSpPr>
            <a:cxnSpLocks noChangeShapeType="1"/>
          </p:cNvCxnSpPr>
          <p:nvPr/>
        </p:nvCxnSpPr>
        <p:spPr bwMode="auto">
          <a:xfrm>
            <a:off x="1635125" y="3435350"/>
            <a:ext cx="6884988" cy="15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3428" name="Group 32"/>
          <p:cNvGrpSpPr>
            <a:grpSpLocks/>
          </p:cNvGrpSpPr>
          <p:nvPr/>
        </p:nvGrpSpPr>
        <p:grpSpPr bwMode="auto">
          <a:xfrm>
            <a:off x="2514600" y="1966913"/>
            <a:ext cx="3124200" cy="3748087"/>
            <a:chOff x="2514600" y="1967359"/>
            <a:chExt cx="3124200" cy="3747641"/>
          </a:xfrm>
        </p:grpSpPr>
        <p:sp>
          <p:nvSpPr>
            <p:cNvPr id="103429" name="Freeform 6"/>
            <p:cNvSpPr>
              <a:spLocks/>
            </p:cNvSpPr>
            <p:nvPr/>
          </p:nvSpPr>
          <p:spPr bwMode="auto">
            <a:xfrm>
              <a:off x="2514600" y="1981200"/>
              <a:ext cx="1003300" cy="3733800"/>
            </a:xfrm>
            <a:custGeom>
              <a:avLst/>
              <a:gdLst>
                <a:gd name="T0" fmla="*/ 2147483647 w 632"/>
                <a:gd name="T1" fmla="*/ 0 h 2496"/>
                <a:gd name="T2" fmla="*/ 2147483647 w 632"/>
                <a:gd name="T3" fmla="*/ 2147483647 h 2496"/>
                <a:gd name="T4" fmla="*/ 0 w 632"/>
                <a:gd name="T5" fmla="*/ 2147483647 h 2496"/>
                <a:gd name="T6" fmla="*/ 0 60000 65536"/>
                <a:gd name="T7" fmla="*/ 0 60000 65536"/>
                <a:gd name="T8" fmla="*/ 0 60000 65536"/>
                <a:gd name="T9" fmla="*/ 0 w 632"/>
                <a:gd name="T10" fmla="*/ 0 h 2496"/>
                <a:gd name="T11" fmla="*/ 632 w 632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2496">
                  <a:moveTo>
                    <a:pt x="48" y="0"/>
                  </a:moveTo>
                  <a:cubicBezTo>
                    <a:pt x="340" y="368"/>
                    <a:pt x="632" y="736"/>
                    <a:pt x="624" y="1152"/>
                  </a:cubicBezTo>
                  <a:cubicBezTo>
                    <a:pt x="616" y="1568"/>
                    <a:pt x="308" y="2032"/>
                    <a:pt x="0" y="24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30" name="Freeform 7"/>
            <p:cNvSpPr>
              <a:spLocks/>
            </p:cNvSpPr>
            <p:nvPr/>
          </p:nvSpPr>
          <p:spPr bwMode="auto">
            <a:xfrm>
              <a:off x="4559300" y="1981200"/>
              <a:ext cx="1079500" cy="3733800"/>
            </a:xfrm>
            <a:custGeom>
              <a:avLst/>
              <a:gdLst>
                <a:gd name="T0" fmla="*/ 2147483647 w 632"/>
                <a:gd name="T1" fmla="*/ 0 h 2496"/>
                <a:gd name="T2" fmla="*/ 2147483647 w 632"/>
                <a:gd name="T3" fmla="*/ 2147483647 h 2496"/>
                <a:gd name="T4" fmla="*/ 2147483647 w 632"/>
                <a:gd name="T5" fmla="*/ 2147483647 h 2496"/>
                <a:gd name="T6" fmla="*/ 0 60000 65536"/>
                <a:gd name="T7" fmla="*/ 0 60000 65536"/>
                <a:gd name="T8" fmla="*/ 0 60000 65536"/>
                <a:gd name="T9" fmla="*/ 0 w 632"/>
                <a:gd name="T10" fmla="*/ 0 h 2496"/>
                <a:gd name="T11" fmla="*/ 632 w 632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2496">
                  <a:moveTo>
                    <a:pt x="584" y="0"/>
                  </a:moveTo>
                  <a:cubicBezTo>
                    <a:pt x="292" y="416"/>
                    <a:pt x="0" y="832"/>
                    <a:pt x="8" y="1248"/>
                  </a:cubicBezTo>
                  <a:cubicBezTo>
                    <a:pt x="16" y="1664"/>
                    <a:pt x="324" y="2080"/>
                    <a:pt x="632" y="24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31" name="Line 8"/>
            <p:cNvSpPr>
              <a:spLocks noChangeShapeType="1"/>
            </p:cNvSpPr>
            <p:nvPr/>
          </p:nvSpPr>
          <p:spPr bwMode="auto">
            <a:xfrm>
              <a:off x="3505200" y="3429000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32" name="Line 9"/>
            <p:cNvSpPr>
              <a:spLocks noChangeShapeType="1"/>
            </p:cNvSpPr>
            <p:nvPr/>
          </p:nvSpPr>
          <p:spPr bwMode="auto">
            <a:xfrm>
              <a:off x="3429000" y="4038600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33" name="Text Box 10"/>
            <p:cNvSpPr txBox="1">
              <a:spLocks noChangeArrowheads="1"/>
            </p:cNvSpPr>
            <p:nvPr/>
          </p:nvSpPr>
          <p:spPr bwMode="auto">
            <a:xfrm>
              <a:off x="3562341" y="3470275"/>
              <a:ext cx="954107" cy="4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</a:rPr>
                <a:t>HTTP</a:t>
              </a:r>
            </a:p>
          </p:txBody>
        </p:sp>
        <p:sp>
          <p:nvSpPr>
            <p:cNvPr id="103434" name="Text Box 11"/>
            <p:cNvSpPr txBox="1">
              <a:spLocks noChangeArrowheads="1"/>
            </p:cNvSpPr>
            <p:nvPr/>
          </p:nvSpPr>
          <p:spPr bwMode="auto">
            <a:xfrm>
              <a:off x="2673925" y="5334005"/>
              <a:ext cx="952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Ethernet</a:t>
              </a:r>
            </a:p>
          </p:txBody>
        </p:sp>
        <p:sp>
          <p:nvSpPr>
            <p:cNvPr id="103435" name="Text Box 12"/>
            <p:cNvSpPr txBox="1">
              <a:spLocks noChangeArrowheads="1"/>
            </p:cNvSpPr>
            <p:nvPr/>
          </p:nvSpPr>
          <p:spPr bwMode="auto">
            <a:xfrm>
              <a:off x="4342815" y="5334005"/>
              <a:ext cx="1152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Cable/DSL</a:t>
              </a:r>
            </a:p>
          </p:txBody>
        </p:sp>
        <p:sp>
          <p:nvSpPr>
            <p:cNvPr id="103436" name="Text Box 13"/>
            <p:cNvSpPr txBox="1">
              <a:spLocks noChangeArrowheads="1"/>
            </p:cNvSpPr>
            <p:nvPr/>
          </p:nvSpPr>
          <p:spPr bwMode="auto">
            <a:xfrm>
              <a:off x="3546760" y="5334005"/>
              <a:ext cx="931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Wireless</a:t>
              </a:r>
            </a:p>
          </p:txBody>
        </p:sp>
        <p:sp>
          <p:nvSpPr>
            <p:cNvPr id="103437" name="Text Box 14"/>
            <p:cNvSpPr txBox="1">
              <a:spLocks noChangeArrowheads="1"/>
            </p:cNvSpPr>
            <p:nvPr/>
          </p:nvSpPr>
          <p:spPr bwMode="auto">
            <a:xfrm>
              <a:off x="3320345" y="4523111"/>
              <a:ext cx="588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TCP</a:t>
              </a:r>
            </a:p>
          </p:txBody>
        </p:sp>
        <p:sp>
          <p:nvSpPr>
            <p:cNvPr id="103438" name="Text Box 15"/>
            <p:cNvSpPr txBox="1">
              <a:spLocks noChangeArrowheads="1"/>
            </p:cNvSpPr>
            <p:nvPr/>
          </p:nvSpPr>
          <p:spPr bwMode="auto">
            <a:xfrm>
              <a:off x="4115682" y="4540750"/>
              <a:ext cx="600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UDP</a:t>
              </a:r>
            </a:p>
          </p:txBody>
        </p:sp>
        <p:sp>
          <p:nvSpPr>
            <p:cNvPr id="103439" name="Line 21"/>
            <p:cNvSpPr>
              <a:spLocks noChangeShapeType="1"/>
            </p:cNvSpPr>
            <p:nvPr/>
          </p:nvSpPr>
          <p:spPr bwMode="auto">
            <a:xfrm>
              <a:off x="2514600" y="5715000"/>
              <a:ext cx="3124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440" name="Group 31"/>
            <p:cNvGrpSpPr>
              <a:grpSpLocks/>
            </p:cNvGrpSpPr>
            <p:nvPr/>
          </p:nvGrpSpPr>
          <p:grpSpPr bwMode="auto">
            <a:xfrm>
              <a:off x="2604654" y="1967359"/>
              <a:ext cx="2971800" cy="380063"/>
              <a:chOff x="2604654" y="1967359"/>
              <a:chExt cx="2971800" cy="380063"/>
            </a:xfrm>
          </p:grpSpPr>
          <p:sp>
            <p:nvSpPr>
              <p:cNvPr id="103441" name="Text Box 17"/>
              <p:cNvSpPr txBox="1">
                <a:spLocks noChangeArrowheads="1"/>
              </p:cNvSpPr>
              <p:nvPr/>
            </p:nvSpPr>
            <p:spPr bwMode="auto">
              <a:xfrm>
                <a:off x="2692525" y="1995054"/>
                <a:ext cx="1006806" cy="338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WebMail</a:t>
                </a:r>
              </a:p>
            </p:txBody>
          </p:sp>
          <p:sp>
            <p:nvSpPr>
              <p:cNvPr id="103442" name="Text Box 19"/>
              <p:cNvSpPr txBox="1">
                <a:spLocks noChangeArrowheads="1"/>
              </p:cNvSpPr>
              <p:nvPr/>
            </p:nvSpPr>
            <p:spPr bwMode="auto">
              <a:xfrm>
                <a:off x="3979778" y="2008908"/>
                <a:ext cx="1178127" cy="338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WebApp</a:t>
                </a:r>
                <a:r>
                  <a:rPr lang="is-IS" altLang="x-none" sz="1600" b="1">
                    <a:solidFill>
                      <a:srgbClr val="000000"/>
                    </a:solidFill>
                  </a:rPr>
                  <a:t>…</a:t>
                </a:r>
                <a:endParaRPr lang="en-US" altLang="x-none" sz="16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43" name="Line 20"/>
              <p:cNvSpPr>
                <a:spLocks noChangeShapeType="1"/>
              </p:cNvSpPr>
              <p:nvPr/>
            </p:nvSpPr>
            <p:spPr bwMode="auto">
              <a:xfrm>
                <a:off x="2604654" y="1967359"/>
                <a:ext cx="2971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CC54935-F892-D145-A15C-E7D94DF637DC}" type="slidenum">
              <a:rPr lang="en-US" altLang="x-none" sz="1400">
                <a:solidFill>
                  <a:srgbClr val="000000"/>
                </a:solidFill>
              </a:rPr>
              <a:pPr/>
              <a:t>56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63525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Protocol Flow of Basic HTTP/1.0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761841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&gt;= 2 RTTs per object: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TCP handshake --- 1 RTT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client request and s</a:t>
            </a:r>
            <a:r>
              <a:rPr lang="en-US" altLang="x-none" dirty="0">
                <a:ea typeface="ＭＳ Ｐゴシック" charset="-128"/>
              </a:rPr>
              <a:t>erver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responds --- at least 1 RTT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(if object can be contained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in one packet)</a:t>
            </a:r>
          </a:p>
        </p:txBody>
      </p:sp>
      <p:sp>
        <p:nvSpPr>
          <p:cNvPr id="105476" name="Line 10"/>
          <p:cNvSpPr>
            <a:spLocks noChangeShapeType="1"/>
          </p:cNvSpPr>
          <p:nvPr/>
        </p:nvSpPr>
        <p:spPr bwMode="auto">
          <a:xfrm>
            <a:off x="8464550" y="1401763"/>
            <a:ext cx="3175" cy="54562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7" name="Line 10"/>
          <p:cNvSpPr>
            <a:spLocks noChangeShapeType="1"/>
          </p:cNvSpPr>
          <p:nvPr/>
        </p:nvSpPr>
        <p:spPr bwMode="auto">
          <a:xfrm>
            <a:off x="5773738" y="1387475"/>
            <a:ext cx="1587" cy="529431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45163" y="1550988"/>
            <a:ext cx="2782887" cy="2289175"/>
            <a:chOff x="5745163" y="1550988"/>
            <a:chExt cx="2782887" cy="2289175"/>
          </a:xfrm>
        </p:grpSpPr>
        <p:sp>
          <p:nvSpPr>
            <p:cNvPr id="105488" name="Line 28"/>
            <p:cNvSpPr>
              <a:spLocks noChangeShapeType="1"/>
            </p:cNvSpPr>
            <p:nvPr/>
          </p:nvSpPr>
          <p:spPr bwMode="auto">
            <a:xfrm>
              <a:off x="5791200" y="1662113"/>
              <a:ext cx="2736850" cy="53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9" name="Line 28"/>
            <p:cNvSpPr>
              <a:spLocks noChangeShapeType="1"/>
            </p:cNvSpPr>
            <p:nvPr/>
          </p:nvSpPr>
          <p:spPr bwMode="auto">
            <a:xfrm>
              <a:off x="5778500" y="2632075"/>
              <a:ext cx="2735263" cy="52863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90" name="Line 28"/>
            <p:cNvSpPr>
              <a:spLocks noChangeShapeType="1"/>
            </p:cNvSpPr>
            <p:nvPr/>
          </p:nvSpPr>
          <p:spPr bwMode="auto">
            <a:xfrm flipH="1">
              <a:off x="5745163" y="2192338"/>
              <a:ext cx="2706687" cy="4381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91" name="Line 28"/>
            <p:cNvSpPr>
              <a:spLocks noChangeShapeType="1"/>
            </p:cNvSpPr>
            <p:nvPr/>
          </p:nvSpPr>
          <p:spPr bwMode="auto">
            <a:xfrm flipH="1">
              <a:off x="5775325" y="3189288"/>
              <a:ext cx="2706688" cy="6508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92" name="Rectangle 1"/>
            <p:cNvSpPr>
              <a:spLocks noChangeArrowheads="1"/>
            </p:cNvSpPr>
            <p:nvPr/>
          </p:nvSpPr>
          <p:spPr bwMode="auto">
            <a:xfrm rot="711532">
              <a:off x="6426200" y="1550988"/>
              <a:ext cx="11604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TCP SYN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105493" name="Rectangle 12"/>
            <p:cNvSpPr>
              <a:spLocks noChangeArrowheads="1"/>
            </p:cNvSpPr>
            <p:nvPr/>
          </p:nvSpPr>
          <p:spPr bwMode="auto">
            <a:xfrm rot="711532">
              <a:off x="6137275" y="2581275"/>
              <a:ext cx="21939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TCP/ACK; HTTP GET</a:t>
              </a:r>
              <a:endParaRPr lang="en-US" altLang="x-none" sz="1600">
                <a:solidFill>
                  <a:srgbClr val="000000"/>
                </a:solidFill>
              </a:endParaRPr>
            </a:p>
          </p:txBody>
        </p:sp>
        <p:sp>
          <p:nvSpPr>
            <p:cNvPr id="105494" name="Rectangle 13"/>
            <p:cNvSpPr>
              <a:spLocks noChangeArrowheads="1"/>
            </p:cNvSpPr>
            <p:nvPr/>
          </p:nvSpPr>
          <p:spPr bwMode="auto">
            <a:xfrm rot="-643000">
              <a:off x="6402388" y="2081213"/>
              <a:ext cx="111918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TCP ACK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105495" name="Rectangle 14"/>
            <p:cNvSpPr>
              <a:spLocks noChangeArrowheads="1"/>
            </p:cNvSpPr>
            <p:nvPr/>
          </p:nvSpPr>
          <p:spPr bwMode="auto">
            <a:xfrm rot="-643000">
              <a:off x="6415088" y="3109913"/>
              <a:ext cx="12477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base page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746750" y="3941763"/>
            <a:ext cx="2782888" cy="2287587"/>
            <a:chOff x="5746750" y="3941763"/>
            <a:chExt cx="2782888" cy="2287587"/>
          </a:xfrm>
        </p:grpSpPr>
        <p:sp>
          <p:nvSpPr>
            <p:cNvPr id="105480" name="Line 28"/>
            <p:cNvSpPr>
              <a:spLocks noChangeShapeType="1"/>
            </p:cNvSpPr>
            <p:nvPr/>
          </p:nvSpPr>
          <p:spPr bwMode="auto">
            <a:xfrm>
              <a:off x="5792788" y="4052888"/>
              <a:ext cx="2736850" cy="528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1" name="Line 28"/>
            <p:cNvSpPr>
              <a:spLocks noChangeShapeType="1"/>
            </p:cNvSpPr>
            <p:nvPr/>
          </p:nvSpPr>
          <p:spPr bwMode="auto">
            <a:xfrm>
              <a:off x="5778500" y="5021263"/>
              <a:ext cx="2736850" cy="53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2" name="Line 28"/>
            <p:cNvSpPr>
              <a:spLocks noChangeShapeType="1"/>
            </p:cNvSpPr>
            <p:nvPr/>
          </p:nvSpPr>
          <p:spPr bwMode="auto">
            <a:xfrm flipH="1">
              <a:off x="5746750" y="4581525"/>
              <a:ext cx="2706688" cy="4381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3" name="Line 28"/>
            <p:cNvSpPr>
              <a:spLocks noChangeShapeType="1"/>
            </p:cNvSpPr>
            <p:nvPr/>
          </p:nvSpPr>
          <p:spPr bwMode="auto">
            <a:xfrm flipH="1">
              <a:off x="5776913" y="5580063"/>
              <a:ext cx="2706687" cy="64928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4" name="Rectangle 19"/>
            <p:cNvSpPr>
              <a:spLocks noChangeArrowheads="1"/>
            </p:cNvSpPr>
            <p:nvPr/>
          </p:nvSpPr>
          <p:spPr bwMode="auto">
            <a:xfrm rot="711532">
              <a:off x="6427788" y="3941763"/>
              <a:ext cx="11604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TCP SYN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105485" name="Rectangle 20"/>
            <p:cNvSpPr>
              <a:spLocks noChangeArrowheads="1"/>
            </p:cNvSpPr>
            <p:nvPr/>
          </p:nvSpPr>
          <p:spPr bwMode="auto">
            <a:xfrm rot="711532">
              <a:off x="6138863" y="4970463"/>
              <a:ext cx="2193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TCP/ACK; HTTP GET</a:t>
              </a:r>
              <a:endParaRPr lang="en-US" altLang="x-none" sz="1600">
                <a:solidFill>
                  <a:srgbClr val="000000"/>
                </a:solidFill>
              </a:endParaRPr>
            </a:p>
          </p:txBody>
        </p:sp>
        <p:sp>
          <p:nvSpPr>
            <p:cNvPr id="105486" name="Rectangle 21"/>
            <p:cNvSpPr>
              <a:spLocks noChangeArrowheads="1"/>
            </p:cNvSpPr>
            <p:nvPr/>
          </p:nvSpPr>
          <p:spPr bwMode="auto">
            <a:xfrm rot="-643000">
              <a:off x="6403975" y="4471988"/>
              <a:ext cx="11191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TCP ACK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105487" name="Rectangle 22"/>
            <p:cNvSpPr>
              <a:spLocks noChangeArrowheads="1"/>
            </p:cNvSpPr>
            <p:nvPr/>
          </p:nvSpPr>
          <p:spPr bwMode="auto">
            <a:xfrm rot="-643000">
              <a:off x="6556375" y="5561013"/>
              <a:ext cx="9683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image 1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F2452E8-A99F-0542-974B-72685EA9F755}" type="slidenum">
              <a:rPr lang="en-US" altLang="x-none" sz="1400">
                <a:solidFill>
                  <a:srgbClr val="000000"/>
                </a:solidFill>
              </a:rPr>
              <a:pPr/>
              <a:t>57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Discussion: How to Speedup HTTP/1.0</a:t>
            </a:r>
            <a:endParaRPr lang="en-US" altLang="x-none" sz="44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159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9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45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5689</TotalTime>
  <Words>3075</Words>
  <Application>Microsoft Macintosh PowerPoint</Application>
  <PresentationFormat>On-screen Show (4:3)</PresentationFormat>
  <Paragraphs>671</Paragraphs>
  <Slides>57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ＭＳ Ｐゴシック</vt:lpstr>
      <vt:lpstr>宋体</vt:lpstr>
      <vt:lpstr>ZapfDingbats</vt:lpstr>
      <vt:lpstr>Arial</vt:lpstr>
      <vt:lpstr>Cambria Math</vt:lpstr>
      <vt:lpstr>Comic Sans MS</vt:lpstr>
      <vt:lpstr>Courier New</vt:lpstr>
      <vt:lpstr>Symbol</vt:lpstr>
      <vt:lpstr>Tahoma</vt:lpstr>
      <vt:lpstr>Times New Roman</vt:lpstr>
      <vt:lpstr>Wingdings</vt:lpstr>
      <vt:lpstr>Default Design</vt:lpstr>
      <vt:lpstr>3_Default Design</vt:lpstr>
      <vt:lpstr>Photo Editor Photo</vt:lpstr>
      <vt:lpstr>Clip</vt:lpstr>
      <vt:lpstr>Network Applications: File Transfer Protocol； HTTP/1.0</vt:lpstr>
      <vt:lpstr>Outline </vt:lpstr>
      <vt:lpstr>Admin. </vt:lpstr>
      <vt:lpstr>Recap: TCP Sockets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Outline </vt:lpstr>
      <vt:lpstr>From Opaque Files to Web Pages</vt:lpstr>
      <vt:lpstr>HTTP is Still Evolving</vt:lpstr>
      <vt:lpstr>HTTP 1.0 Message Flow</vt:lpstr>
      <vt:lpstr>HTTP 1.0 Message Flow (more detail)</vt:lpstr>
      <vt:lpstr>HTTP 1.0 Message Flow (cont.)</vt:lpstr>
      <vt:lpstr>Discussion</vt:lpstr>
      <vt:lpstr>HTTP1.0 Message Flow</vt:lpstr>
      <vt:lpstr>PowerPoint Presentation</vt:lpstr>
      <vt:lpstr>Trying out HTTP (client side) for yourself</vt:lpstr>
      <vt:lpstr>Trying out HTTP (client side) for yourself</vt:lpstr>
      <vt:lpstr>HTTP Request Message Example: GET</vt:lpstr>
      <vt:lpstr>HTTP Response Message</vt:lpstr>
      <vt:lpstr>HTTP Response Status Codes</vt:lpstr>
      <vt:lpstr>Trying Use Chrome to visit Course Page</vt:lpstr>
      <vt:lpstr>Design Exercise</vt:lpstr>
      <vt:lpstr>Basic HTTP Server Workflow</vt:lpstr>
      <vt:lpstr>Example Code</vt:lpstr>
      <vt:lpstr>Static -&gt; Dynamic Content</vt:lpstr>
      <vt:lpstr>Dynamic Content Pages</vt:lpstr>
      <vt:lpstr>Example SSI</vt:lpstr>
      <vt:lpstr>Example SSI</vt:lpstr>
      <vt:lpstr>CGI: Invoking External Programs</vt:lpstr>
      <vt:lpstr>Example: Typical CGI Implementation</vt:lpstr>
      <vt:lpstr>Example: CGI</vt:lpstr>
      <vt:lpstr>Example</vt:lpstr>
      <vt:lpstr>Client Using Dynamic Pages</vt:lpstr>
      <vt:lpstr>Discussions</vt:lpstr>
      <vt:lpstr>HTTP: POST</vt:lpstr>
      <vt:lpstr>HTTP: POST Example</vt:lpstr>
      <vt:lpstr>Stateful User-server Interaction: Cookies</vt:lpstr>
      <vt:lpstr>Authentication of Client Request</vt:lpstr>
      <vt:lpstr>Example: Amazon S3</vt:lpstr>
      <vt:lpstr>PowerPoint Presentation</vt:lpstr>
      <vt:lpstr>Protocol Flow of Basic HTTP/1.0</vt:lpstr>
      <vt:lpstr>Discussion: How to Speedup HTTP/1.0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Qiao Xiang</cp:lastModifiedBy>
  <cp:revision>488</cp:revision>
  <cp:lastPrinted>2016-02-10T18:25:21Z</cp:lastPrinted>
  <dcterms:created xsi:type="dcterms:W3CDTF">1999-10-08T19:08:27Z</dcterms:created>
  <dcterms:modified xsi:type="dcterms:W3CDTF">2021-10-12T13:41:18Z</dcterms:modified>
</cp:coreProperties>
</file>